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3" r:id="rId11"/>
    <p:sldId id="264" r:id="rId12"/>
    <p:sldId id="265" r:id="rId13"/>
    <p:sldId id="266" r:id="rId14"/>
    <p:sldId id="277" r:id="rId15"/>
    <p:sldId id="267" r:id="rId16"/>
    <p:sldId id="275" r:id="rId17"/>
    <p:sldId id="276" r:id="rId18"/>
    <p:sldId id="268" r:id="rId19"/>
    <p:sldId id="269" r:id="rId20"/>
    <p:sldId id="270" r:id="rId21"/>
    <p:sldId id="271" r:id="rId22"/>
    <p:sldId id="278" r:id="rId23"/>
    <p:sldId id="279" r:id="rId24"/>
    <p:sldId id="272" r:id="rId25"/>
    <p:sldId id="280" r:id="rId26"/>
    <p:sldId id="281" r:id="rId27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02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1CEA09-365C-4C48-97C7-BF0BF8FACF29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8F32B-7AC0-42B3-A9BC-CDA1DDB3280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06237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31</a:t>
            </a: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4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397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32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8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499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33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22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60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34</a:t>
            </a: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7046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704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43549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4552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5741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76623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2001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69604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8197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71828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1256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78533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31874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43352-F7A1-4350-9B47-6ECB7CEC44B4}" type="datetimeFigureOut">
              <a:rPr lang="es-AR" smtClean="0"/>
              <a:t>15/04/2015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6DB38-3D61-4ABD-AF66-29C3AEAC73A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4442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AR" dirty="0" smtClean="0"/>
              <a:t>Glucosa</a:t>
            </a:r>
          </a:p>
          <a:p>
            <a:pPr marL="0" indent="0" algn="ctr">
              <a:buNone/>
            </a:pPr>
            <a:endParaRPr lang="es-AR" dirty="0"/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smtClean="0"/>
              <a:t>80 %				20%</a:t>
            </a:r>
          </a:p>
          <a:p>
            <a:pPr marL="0" indent="0" algn="ctr">
              <a:buNone/>
            </a:pPr>
            <a:r>
              <a:rPr lang="es-AR" dirty="0" smtClean="0"/>
              <a:t>Vía Glicolítica		Vía de las Pentosas</a:t>
            </a:r>
            <a:endParaRPr lang="es-AR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2843808" y="2420888"/>
            <a:ext cx="1368152" cy="108012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4932040" y="2420888"/>
            <a:ext cx="1368152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2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7152044" cy="182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Importancia de la vía de las pentosas en el eritrocito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Rectángulo"/>
          <p:cNvSpPr/>
          <p:nvPr/>
        </p:nvSpPr>
        <p:spPr>
          <a:xfrm>
            <a:off x="6588224" y="3140968"/>
            <a:ext cx="144016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6588224" y="306896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err="1" smtClean="0">
                <a:solidFill>
                  <a:srgbClr val="FF0000"/>
                </a:solidFill>
              </a:rPr>
              <a:t>Glutation</a:t>
            </a:r>
            <a:r>
              <a:rPr lang="es-AR" sz="1600" dirty="0" smtClean="0">
                <a:solidFill>
                  <a:srgbClr val="FF0000"/>
                </a:solidFill>
              </a:rPr>
              <a:t> </a:t>
            </a:r>
            <a:r>
              <a:rPr lang="es-AR" sz="1600" dirty="0" err="1" smtClean="0">
                <a:solidFill>
                  <a:srgbClr val="FF0000"/>
                </a:solidFill>
              </a:rPr>
              <a:t>peroxidasa</a:t>
            </a:r>
            <a:endParaRPr lang="es-AR" sz="1600" dirty="0">
              <a:solidFill>
                <a:srgbClr val="FF00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499992" y="3138985"/>
            <a:ext cx="1080120" cy="458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CuadroTexto"/>
          <p:cNvSpPr txBox="1"/>
          <p:nvPr/>
        </p:nvSpPr>
        <p:spPr>
          <a:xfrm>
            <a:off x="4499992" y="307669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err="1" smtClean="0">
                <a:solidFill>
                  <a:srgbClr val="FF0000"/>
                </a:solidFill>
              </a:rPr>
              <a:t>Glutation</a:t>
            </a:r>
            <a:r>
              <a:rPr lang="es-AR" sz="1600" dirty="0" smtClean="0">
                <a:solidFill>
                  <a:srgbClr val="FF0000"/>
                </a:solidFill>
              </a:rPr>
              <a:t> </a:t>
            </a:r>
            <a:r>
              <a:rPr lang="es-AR" sz="1600" dirty="0" err="1" smtClean="0">
                <a:solidFill>
                  <a:srgbClr val="FF0000"/>
                </a:solidFill>
              </a:rPr>
              <a:t>reductasa</a:t>
            </a:r>
            <a:endParaRPr lang="es-AR" sz="1600" dirty="0">
              <a:solidFill>
                <a:srgbClr val="FF0000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858917" y="2937064"/>
            <a:ext cx="1368152" cy="7183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827584" y="2973067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0070C0"/>
                </a:solidFill>
              </a:rPr>
              <a:t>Vía de las pentosas</a:t>
            </a:r>
            <a:endParaRPr lang="es-AR" sz="2000" b="1" dirty="0">
              <a:solidFill>
                <a:srgbClr val="0070C0"/>
              </a:solidFill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4932040" y="3752167"/>
            <a:ext cx="1080120" cy="54092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3" name="12 Conector curvado"/>
          <p:cNvCxnSpPr/>
          <p:nvPr/>
        </p:nvCxnSpPr>
        <p:spPr>
          <a:xfrm>
            <a:off x="2444139" y="3239002"/>
            <a:ext cx="2560955" cy="844940"/>
          </a:xfrm>
          <a:prstGeom prst="curvedConnector3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818617" y="4941168"/>
            <a:ext cx="76015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Menor actividad de VP: menor disponibilidad de NADPH para reducir el glutatión oxidado, esto provoca: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aumento de peróxido de hidrógeno,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formación de metahemoglobina,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oxidaciones en membranas,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lisis celular.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3248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5288" y="53975"/>
            <a:ext cx="8229600" cy="1143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chemeClr val="tx2"/>
                </a:solidFill>
              </a:rPr>
              <a:t>GLUCONEOGENESIS</a:t>
            </a:r>
          </a:p>
        </p:txBody>
      </p:sp>
      <p:sp>
        <p:nvSpPr>
          <p:cNvPr id="33795" name="Rectangle 3" descr="25%"/>
          <p:cNvSpPr>
            <a:spLocks noChangeArrowheads="1"/>
          </p:cNvSpPr>
          <p:nvPr/>
        </p:nvSpPr>
        <p:spPr bwMode="auto">
          <a:xfrm>
            <a:off x="250825" y="1268413"/>
            <a:ext cx="8675688" cy="5516562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s-ES" altLang="es-AR" sz="1800" dirty="0"/>
              <a:t>TIENE LUGAR PRINCIPALMENTE EN </a:t>
            </a:r>
            <a:r>
              <a:rPr lang="es-ES" altLang="es-AR" sz="1800" b="1" dirty="0"/>
              <a:t>HIGADO</a:t>
            </a:r>
          </a:p>
          <a:p>
            <a:pPr eaLnBrk="1" hangingPunct="1">
              <a:lnSpc>
                <a:spcPct val="145000"/>
              </a:lnSpc>
            </a:pPr>
            <a:r>
              <a:rPr lang="es-ES" altLang="es-AR" sz="1800" dirty="0"/>
              <a:t>SE SINTETIZA </a:t>
            </a:r>
            <a:r>
              <a:rPr lang="es-ES" altLang="es-AR" sz="1800" b="1" dirty="0"/>
              <a:t>GLUCOSA</a:t>
            </a:r>
            <a:r>
              <a:rPr lang="es-ES" altLang="es-AR" sz="1800" dirty="0"/>
              <a:t> A PARTIR DE PRECURSORES QUE NO SON HIDRATOS DE CARBONO.</a:t>
            </a:r>
          </a:p>
          <a:p>
            <a:pPr eaLnBrk="1" hangingPunct="1">
              <a:lnSpc>
                <a:spcPct val="145000"/>
              </a:lnSpc>
            </a:pPr>
            <a:r>
              <a:rPr lang="es-ES" altLang="es-AR" sz="1800" b="1" dirty="0"/>
              <a:t>PRECURSORES</a:t>
            </a:r>
            <a:r>
              <a:rPr lang="es-ES" altLang="es-AR" sz="1800" dirty="0"/>
              <a:t>:</a:t>
            </a:r>
          </a:p>
          <a:p>
            <a:pPr lvl="2" eaLnBrk="1" hangingPunct="1"/>
            <a:r>
              <a:rPr lang="es-ES" altLang="es-AR" sz="1800" dirty="0"/>
              <a:t>GLICEROL</a:t>
            </a:r>
          </a:p>
          <a:p>
            <a:pPr lvl="2" eaLnBrk="1" hangingPunct="1"/>
            <a:r>
              <a:rPr lang="es-ES" altLang="es-AR" sz="1800" dirty="0"/>
              <a:t> </a:t>
            </a:r>
            <a:r>
              <a:rPr lang="es-ES" altLang="es-AR" sz="1800" dirty="0">
                <a:latin typeface="Symbol" pitchFamily="18" charset="2"/>
              </a:rPr>
              <a:t>a</a:t>
            </a:r>
            <a:r>
              <a:rPr lang="es-ES" altLang="es-AR" sz="1800" dirty="0"/>
              <a:t> -CETOACIDOS</a:t>
            </a:r>
          </a:p>
          <a:p>
            <a:pPr lvl="2" eaLnBrk="1" hangingPunct="1"/>
            <a:r>
              <a:rPr lang="es-ES" altLang="es-AR" sz="1800" dirty="0"/>
              <a:t>LACTATO </a:t>
            </a:r>
          </a:p>
          <a:p>
            <a:pPr lvl="2" eaLnBrk="1" hangingPunct="1"/>
            <a:r>
              <a:rPr lang="es-ES" altLang="es-AR" sz="1800" dirty="0"/>
              <a:t>PIRUVATO</a:t>
            </a:r>
          </a:p>
          <a:p>
            <a:pPr lvl="2" eaLnBrk="1" hangingPunct="1">
              <a:buFontTx/>
              <a:buNone/>
            </a:pPr>
            <a:endParaRPr lang="es-ES" altLang="es-AR" sz="1800" dirty="0"/>
          </a:p>
          <a:p>
            <a:pPr eaLnBrk="1" hangingPunct="1"/>
            <a:r>
              <a:rPr lang="es-ES" altLang="es-AR" sz="1800" b="1" dirty="0"/>
              <a:t>ES UN PROCESO QUE CONSUME ENERGIA</a:t>
            </a:r>
          </a:p>
          <a:p>
            <a:pPr lvl="1" eaLnBrk="1" hangingPunct="1"/>
            <a:endParaRPr lang="es-ES" altLang="es-AR" sz="1800" dirty="0"/>
          </a:p>
        </p:txBody>
      </p:sp>
    </p:spTree>
    <p:extLst>
      <p:ext uri="{BB962C8B-B14F-4D97-AF65-F5344CB8AC3E}">
        <p14:creationId xmlns:p14="http://schemas.microsoft.com/office/powerpoint/2010/main" val="204986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" altLang="es-AR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>
                <a:solidFill>
                  <a:schemeClr val="tx2"/>
                </a:solidFill>
              </a:rPr>
              <a:t>REACCIONES DE LA VIA GLUCONEOGENICA</a:t>
            </a:r>
            <a:br>
              <a:rPr lang="es-ES" altLang="es-AR">
                <a:solidFill>
                  <a:schemeClr val="tx2"/>
                </a:solidFill>
              </a:rPr>
            </a:br>
            <a:endParaRPr lang="es-ES" altLang="es-AR">
              <a:solidFill>
                <a:schemeClr val="tx2"/>
              </a:solidFill>
            </a:endParaRPr>
          </a:p>
        </p:txBody>
      </p:sp>
      <p:sp>
        <p:nvSpPr>
          <p:cNvPr id="34819" name="Rectangle 3" descr="25%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AR" sz="1800" b="1">
                <a:solidFill>
                  <a:schemeClr val="accent2"/>
                </a:solidFill>
              </a:rPr>
              <a:t>TIENE TRES REACCIONES DIFERENTES A LA VIA GLICOLITICA</a:t>
            </a:r>
          </a:p>
          <a:p>
            <a:pPr eaLnBrk="1" hangingPunct="1"/>
            <a:endParaRPr lang="es-ES" altLang="es-AR" sz="1800" b="1">
              <a:solidFill>
                <a:schemeClr val="accent2"/>
              </a:solidFill>
            </a:endParaRPr>
          </a:p>
          <a:p>
            <a:pPr eaLnBrk="1" hangingPunct="1"/>
            <a:r>
              <a:rPr lang="es-ES" altLang="es-AR" sz="1800" b="1">
                <a:solidFill>
                  <a:schemeClr val="accent2"/>
                </a:solidFill>
              </a:rPr>
              <a:t>LAS TRES REACCIONES IRREVERSIBLES SON REVERTIDAS POR TRES ENZIMAS DIFERENTES:</a:t>
            </a:r>
          </a:p>
          <a:p>
            <a:pPr eaLnBrk="1" hangingPunct="1">
              <a:buFontTx/>
              <a:buNone/>
            </a:pPr>
            <a:endParaRPr lang="es-ES" altLang="es-AR" sz="1800" b="1">
              <a:solidFill>
                <a:schemeClr val="accent2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>
                <a:solidFill>
                  <a:srgbClr val="FF0000"/>
                </a:solidFill>
              </a:rPr>
              <a:t>PIRUVATO CARBOXILASA</a:t>
            </a: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>
                <a:solidFill>
                  <a:srgbClr val="FF0000"/>
                </a:solidFill>
              </a:rPr>
              <a:t>FOSFOENOLPIRUVATO CARBOXIQUINASA</a:t>
            </a: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>
                <a:solidFill>
                  <a:srgbClr val="FF0000"/>
                </a:solidFill>
              </a:rPr>
              <a:t>FRUCTOSA-1,6-BISFOSFATASA</a:t>
            </a:r>
          </a:p>
          <a:p>
            <a:pPr eaLnBrk="1" hangingPunct="1"/>
            <a:endParaRPr lang="es-ES" altLang="es-AR" sz="1800" b="1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es-ES" altLang="es-AR" sz="1800" b="1">
              <a:solidFill>
                <a:schemeClr val="accent2"/>
              </a:solidFill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7772400" cy="1143000"/>
          </a:xfrm>
        </p:spPr>
        <p:txBody>
          <a:bodyPr/>
          <a:lstStyle/>
          <a:p>
            <a:r>
              <a:rPr lang="es-ES" altLang="es-AR" sz="3200" smtClean="0"/>
              <a:t>  </a:t>
            </a:r>
            <a:br>
              <a:rPr lang="es-ES" altLang="es-AR" sz="3200" smtClean="0"/>
            </a:br>
            <a:endParaRPr lang="es-ES" altLang="es-AR" sz="3200" smtClean="0"/>
          </a:p>
        </p:txBody>
      </p:sp>
    </p:spTree>
    <p:extLst>
      <p:ext uri="{BB962C8B-B14F-4D97-AF65-F5344CB8AC3E}">
        <p14:creationId xmlns:p14="http://schemas.microsoft.com/office/powerpoint/2010/main" val="2469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79388" y="1074738"/>
            <a:ext cx="4727575" cy="519112"/>
          </a:xfrm>
          <a:prstGeom prst="rect">
            <a:avLst/>
          </a:prstGeom>
          <a:solidFill>
            <a:srgbClr val="F5E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F74027"/>
                </a:solidFill>
                <a:cs typeface="Arial" charset="0"/>
              </a:rPr>
              <a:t>PIRUVATO CARBOXILASA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50825" y="3738563"/>
            <a:ext cx="7610475" cy="519112"/>
          </a:xfrm>
          <a:prstGeom prst="rect">
            <a:avLst/>
          </a:prstGeom>
          <a:solidFill>
            <a:srgbClr val="F5E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FF0000"/>
                </a:solidFill>
                <a:cs typeface="Arial" charset="0"/>
              </a:rPr>
              <a:t>FOSFOENOLPIRUVATO CARBOXIQUINASA</a:t>
            </a:r>
          </a:p>
        </p:txBody>
      </p:sp>
      <p:sp>
        <p:nvSpPr>
          <p:cNvPr id="35844" name="Text Box 4" descr="25%"/>
          <p:cNvSpPr txBox="1">
            <a:spLocks noChangeArrowheads="1"/>
          </p:cNvSpPr>
          <p:nvPr/>
        </p:nvSpPr>
        <p:spPr bwMode="auto">
          <a:xfrm>
            <a:off x="250825" y="1989138"/>
            <a:ext cx="7921625" cy="369887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PIRUVATO + CO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  +  H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O		                     OXALACETATO + H</a:t>
            </a:r>
            <a:r>
              <a:rPr lang="es-ES" altLang="es-AR" sz="1800" b="1" baseline="30000">
                <a:cs typeface="Arial" charset="0"/>
              </a:rPr>
              <a:t>+</a:t>
            </a:r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4067175" y="2205038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6" name="Oval 7"/>
          <p:cNvSpPr>
            <a:spLocks noChangeArrowheads="1"/>
          </p:cNvSpPr>
          <p:nvPr/>
        </p:nvSpPr>
        <p:spPr bwMode="auto">
          <a:xfrm>
            <a:off x="5076825" y="2779713"/>
            <a:ext cx="1439863" cy="50482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ADP+ Pi</a:t>
            </a:r>
          </a:p>
        </p:txBody>
      </p:sp>
      <p:sp>
        <p:nvSpPr>
          <p:cNvPr id="35847" name="AutoShape 8"/>
          <p:cNvSpPr>
            <a:spLocks noChangeArrowheads="1"/>
          </p:cNvSpPr>
          <p:nvPr/>
        </p:nvSpPr>
        <p:spPr bwMode="auto">
          <a:xfrm>
            <a:off x="4140200" y="2493963"/>
            <a:ext cx="1223963" cy="360362"/>
          </a:xfrm>
          <a:prstGeom prst="curvedDownArrow">
            <a:avLst>
              <a:gd name="adj1" fmla="val 67930"/>
              <a:gd name="adj2" fmla="val 1358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5848" name="Text Box 9" descr="20%"/>
          <p:cNvSpPr txBox="1">
            <a:spLocks noChangeArrowheads="1"/>
          </p:cNvSpPr>
          <p:nvPr/>
        </p:nvSpPr>
        <p:spPr bwMode="auto">
          <a:xfrm rot="-924646">
            <a:off x="4364038" y="1482725"/>
            <a:ext cx="1295400" cy="466725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biotina</a:t>
            </a:r>
          </a:p>
        </p:txBody>
      </p:sp>
      <p:sp>
        <p:nvSpPr>
          <p:cNvPr id="35849" name="Text Box 10" descr="25%"/>
          <p:cNvSpPr txBox="1">
            <a:spLocks noChangeArrowheads="1"/>
          </p:cNvSpPr>
          <p:nvPr/>
        </p:nvSpPr>
        <p:spPr bwMode="auto">
          <a:xfrm>
            <a:off x="73025" y="4797425"/>
            <a:ext cx="8315325" cy="86360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OXALACETATO 	                             FOSFOENOLPIRUVATO + CO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 	</a:t>
            </a:r>
            <a:endParaRPr lang="es-ES" altLang="es-AR" sz="1800" b="1" baseline="30000">
              <a:cs typeface="Arial" charset="0"/>
            </a:endParaRPr>
          </a:p>
        </p:txBody>
      </p:sp>
      <p:sp>
        <p:nvSpPr>
          <p:cNvPr id="35850" name="Oval 13"/>
          <p:cNvSpPr>
            <a:spLocks noChangeArrowheads="1"/>
          </p:cNvSpPr>
          <p:nvPr/>
        </p:nvSpPr>
        <p:spPr bwMode="auto">
          <a:xfrm>
            <a:off x="3276600" y="2706688"/>
            <a:ext cx="1439863" cy="504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35851" name="Text Box 15"/>
          <p:cNvSpPr txBox="1">
            <a:spLocks noChangeArrowheads="1"/>
          </p:cNvSpPr>
          <p:nvPr/>
        </p:nvSpPr>
        <p:spPr bwMode="auto">
          <a:xfrm>
            <a:off x="6227763" y="1122363"/>
            <a:ext cx="2665412" cy="83185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ENZIMA MITOCONDRIAL</a:t>
            </a:r>
          </a:p>
        </p:txBody>
      </p:sp>
      <p:sp>
        <p:nvSpPr>
          <p:cNvPr id="35852" name="Text Box 16"/>
          <p:cNvSpPr txBox="1">
            <a:spLocks noChangeArrowheads="1"/>
          </p:cNvSpPr>
          <p:nvPr/>
        </p:nvSpPr>
        <p:spPr bwMode="auto">
          <a:xfrm>
            <a:off x="179388" y="2852738"/>
            <a:ext cx="2663825" cy="466725"/>
          </a:xfrm>
          <a:prstGeom prst="rect">
            <a:avLst/>
          </a:prstGeom>
          <a:solidFill>
            <a:srgbClr val="F5E1A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(+) Acetil-CoA</a:t>
            </a:r>
          </a:p>
        </p:txBody>
      </p:sp>
      <p:sp>
        <p:nvSpPr>
          <p:cNvPr id="35853" name="Text Box 17"/>
          <p:cNvSpPr txBox="1">
            <a:spLocks noChangeArrowheads="1"/>
          </p:cNvSpPr>
          <p:nvPr/>
        </p:nvSpPr>
        <p:spPr bwMode="auto">
          <a:xfrm>
            <a:off x="4716463" y="5805488"/>
            <a:ext cx="4103687" cy="83185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ISOENZIMAS CITOSOLICA Y MITOCONDRIAL</a:t>
            </a:r>
          </a:p>
        </p:txBody>
      </p:sp>
      <p:sp>
        <p:nvSpPr>
          <p:cNvPr id="35854" name="Rectangle 18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424863" cy="6477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>
                <a:solidFill>
                  <a:schemeClr val="tx1"/>
                </a:solidFill>
              </a:rPr>
              <a:t>BIOSINTESIS DE FOSFOENOLPIRUVATO</a:t>
            </a:r>
          </a:p>
        </p:txBody>
      </p:sp>
      <p:sp>
        <p:nvSpPr>
          <p:cNvPr id="35855" name="Oval 6"/>
          <p:cNvSpPr>
            <a:spLocks noChangeArrowheads="1"/>
          </p:cNvSpPr>
          <p:nvPr/>
        </p:nvSpPr>
        <p:spPr bwMode="auto">
          <a:xfrm>
            <a:off x="1116013" y="5553075"/>
            <a:ext cx="1484312" cy="5302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GTP</a:t>
            </a:r>
          </a:p>
        </p:txBody>
      </p:sp>
      <p:sp>
        <p:nvSpPr>
          <p:cNvPr id="35856" name="AutoShape 12"/>
          <p:cNvSpPr>
            <a:spLocks noChangeArrowheads="1"/>
          </p:cNvSpPr>
          <p:nvPr/>
        </p:nvSpPr>
        <p:spPr bwMode="auto">
          <a:xfrm>
            <a:off x="2465388" y="5084763"/>
            <a:ext cx="1314450" cy="539750"/>
          </a:xfrm>
          <a:prstGeom prst="curvedDownArrow">
            <a:avLst>
              <a:gd name="adj1" fmla="val 48706"/>
              <a:gd name="adj2" fmla="val 9741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5857" name="Oval 14"/>
          <p:cNvSpPr>
            <a:spLocks noChangeArrowheads="1"/>
          </p:cNvSpPr>
          <p:nvPr/>
        </p:nvSpPr>
        <p:spPr bwMode="auto">
          <a:xfrm>
            <a:off x="3132138" y="5624513"/>
            <a:ext cx="1484312" cy="53022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GDP</a:t>
            </a:r>
          </a:p>
        </p:txBody>
      </p:sp>
      <p:sp>
        <p:nvSpPr>
          <p:cNvPr id="35858" name="Line 11"/>
          <p:cNvSpPr>
            <a:spLocks noChangeShapeType="1"/>
          </p:cNvSpPr>
          <p:nvPr/>
        </p:nvSpPr>
        <p:spPr bwMode="auto">
          <a:xfrm>
            <a:off x="2555875" y="5084763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9634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43" y="2708920"/>
            <a:ext cx="8485465" cy="128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14 Grupo"/>
          <p:cNvGrpSpPr/>
          <p:nvPr/>
        </p:nvGrpSpPr>
        <p:grpSpPr>
          <a:xfrm>
            <a:off x="611560" y="2887699"/>
            <a:ext cx="8352928" cy="1417267"/>
            <a:chOff x="611560" y="2887699"/>
            <a:chExt cx="8352928" cy="1417267"/>
          </a:xfrm>
        </p:grpSpPr>
        <p:sp>
          <p:nvSpPr>
            <p:cNvPr id="3" name="2 Rectángulo"/>
            <p:cNvSpPr/>
            <p:nvPr/>
          </p:nvSpPr>
          <p:spPr>
            <a:xfrm>
              <a:off x="611560" y="3645024"/>
              <a:ext cx="936104" cy="21602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4 Rectángulo"/>
            <p:cNvSpPr/>
            <p:nvPr/>
          </p:nvSpPr>
          <p:spPr>
            <a:xfrm>
              <a:off x="3923928" y="3581400"/>
              <a:ext cx="1080120" cy="21602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6" name="5 Rectángulo"/>
            <p:cNvSpPr/>
            <p:nvPr/>
          </p:nvSpPr>
          <p:spPr>
            <a:xfrm>
              <a:off x="7380312" y="3652985"/>
              <a:ext cx="1584176" cy="3379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683568" y="3573016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400" dirty="0" err="1" smtClean="0"/>
                <a:t>piruvato</a:t>
              </a:r>
              <a:endParaRPr lang="es-AR" sz="1400" dirty="0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3923928" y="3501008"/>
              <a:ext cx="10801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400" dirty="0" err="1" smtClean="0"/>
                <a:t>oxalacetato</a:t>
              </a:r>
              <a:endParaRPr lang="es-AR" sz="1400" dirty="0"/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7380312" y="3689412"/>
              <a:ext cx="1584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400" dirty="0" err="1" smtClean="0"/>
                <a:t>fosfoenolpiruvato</a:t>
              </a:r>
              <a:endParaRPr lang="es-AR" sz="1400" dirty="0"/>
            </a:p>
          </p:txBody>
        </p:sp>
        <p:sp>
          <p:nvSpPr>
            <p:cNvPr id="9" name="8 Rectángulo"/>
            <p:cNvSpPr/>
            <p:nvPr/>
          </p:nvSpPr>
          <p:spPr>
            <a:xfrm>
              <a:off x="2123728" y="2924944"/>
              <a:ext cx="1224136" cy="4250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2213738" y="2887699"/>
              <a:ext cx="10441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400" b="1" i="1" dirty="0" err="1" smtClean="0"/>
                <a:t>Piruvato</a:t>
              </a:r>
              <a:r>
                <a:rPr lang="es-AR" sz="1400" b="1" i="1" dirty="0" smtClean="0"/>
                <a:t> </a:t>
              </a:r>
              <a:r>
                <a:rPr lang="es-AR" sz="1400" b="1" i="1" dirty="0" err="1" smtClean="0"/>
                <a:t>carboxilasa</a:t>
              </a:r>
              <a:endParaRPr lang="es-AR" sz="1400" b="1" i="1" dirty="0"/>
            </a:p>
          </p:txBody>
        </p:sp>
        <p:sp>
          <p:nvSpPr>
            <p:cNvPr id="12" name="11 Rectángulo"/>
            <p:cNvSpPr/>
            <p:nvPr/>
          </p:nvSpPr>
          <p:spPr>
            <a:xfrm>
              <a:off x="5940152" y="3137445"/>
              <a:ext cx="720080" cy="21250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2213738" y="3997189"/>
              <a:ext cx="7740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400" dirty="0" smtClean="0">
                  <a:solidFill>
                    <a:srgbClr val="00B050"/>
                  </a:solidFill>
                </a:rPr>
                <a:t>biotina</a:t>
              </a:r>
              <a:endParaRPr lang="es-AR" sz="1400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909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descr="25%"/>
          <p:cNvSpPr>
            <a:spLocks noChangeArrowheads="1"/>
          </p:cNvSpPr>
          <p:nvPr/>
        </p:nvSpPr>
        <p:spPr bwMode="auto">
          <a:xfrm>
            <a:off x="539750" y="2349500"/>
            <a:ext cx="8229600" cy="26638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endParaRPr lang="es-ES" altLang="es-AR" sz="2800"/>
          </a:p>
          <a:p>
            <a:pPr eaLnBrk="1" hangingPunct="1">
              <a:buFontTx/>
              <a:buNone/>
            </a:pPr>
            <a:r>
              <a:rPr lang="es-ES" altLang="es-AR" sz="2800" b="1"/>
              <a:t>FRUCTOSA-1,6-BISFOSFATO + H</a:t>
            </a:r>
            <a:r>
              <a:rPr lang="es-ES" altLang="es-AR" sz="2800" b="1" baseline="-25000"/>
              <a:t>2</a:t>
            </a:r>
            <a:r>
              <a:rPr lang="es-ES" altLang="es-AR" sz="2800" b="1"/>
              <a:t>O 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/>
              <a:t>                </a:t>
            </a:r>
          </a:p>
          <a:p>
            <a:pPr eaLnBrk="1" hangingPunct="1">
              <a:buFontTx/>
              <a:buNone/>
            </a:pPr>
            <a:r>
              <a:rPr lang="es-ES" altLang="es-AR" sz="2800" b="1"/>
              <a:t>           FRUCTOSA-6-FOSFATO  + Pi</a:t>
            </a:r>
          </a:p>
          <a:p>
            <a:pPr eaLnBrk="1" hangingPunct="1"/>
            <a:endParaRPr lang="es-ES" altLang="es-AR" sz="2800" b="1"/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3132138" y="3357563"/>
            <a:ext cx="288925" cy="1079500"/>
          </a:xfrm>
          <a:prstGeom prst="curvedRightArrow">
            <a:avLst>
              <a:gd name="adj1" fmla="val 74725"/>
              <a:gd name="adj2" fmla="val 149451"/>
              <a:gd name="adj3" fmla="val 33333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549275"/>
            <a:ext cx="777240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s-ES" altLang="es-AR" sz="3200" b="1" i="1" smtClean="0">
                <a:solidFill>
                  <a:schemeClr val="tx1"/>
                </a:solidFill>
              </a:rPr>
              <a:t/>
            </a:r>
            <a:br>
              <a:rPr lang="es-ES" altLang="es-AR" sz="3200" b="1" i="1" smtClean="0">
                <a:solidFill>
                  <a:schemeClr val="tx1"/>
                </a:solidFill>
              </a:rPr>
            </a:br>
            <a:r>
              <a:rPr lang="es-ES" altLang="es-AR" sz="3200" b="1" i="1" smtClean="0">
                <a:solidFill>
                  <a:schemeClr val="tx1"/>
                </a:solidFill>
              </a:rPr>
              <a:t>FRUCTOSA-1,6-BISFOSFATASA</a:t>
            </a:r>
            <a:br>
              <a:rPr lang="es-ES" altLang="es-AR" sz="3200" b="1" i="1" smtClean="0">
                <a:solidFill>
                  <a:schemeClr val="tx1"/>
                </a:solidFill>
              </a:rPr>
            </a:br>
            <a:endParaRPr lang="es-ES" altLang="es-AR" sz="3200" b="1" i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89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300" y="260648"/>
            <a:ext cx="3545907" cy="655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2987824" y="5877272"/>
            <a:ext cx="2232248" cy="9807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4" name="3 Conector recto de flecha"/>
          <p:cNvCxnSpPr/>
          <p:nvPr/>
        </p:nvCxnSpPr>
        <p:spPr>
          <a:xfrm flipH="1" flipV="1">
            <a:off x="1907704" y="6237312"/>
            <a:ext cx="990596" cy="13032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CuadroTexto"/>
          <p:cNvSpPr txBox="1"/>
          <p:nvPr/>
        </p:nvSpPr>
        <p:spPr>
          <a:xfrm>
            <a:off x="683568" y="5855529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00B050"/>
                </a:solidFill>
              </a:rPr>
              <a:t>mitocondria</a:t>
            </a:r>
            <a:endParaRPr lang="es-A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58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88" y="747713"/>
            <a:ext cx="4924425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1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1" y="0"/>
            <a:ext cx="51851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34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Oval 2"/>
          <p:cNvSpPr>
            <a:spLocks noChangeArrowheads="1"/>
          </p:cNvSpPr>
          <p:nvPr/>
        </p:nvSpPr>
        <p:spPr bwMode="auto">
          <a:xfrm>
            <a:off x="0" y="2924175"/>
            <a:ext cx="4572000" cy="28098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>
              <a:cs typeface="Arial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268538" y="4652963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Mitocondria</a:t>
            </a:r>
          </a:p>
        </p:txBody>
      </p:sp>
      <p:sp>
        <p:nvSpPr>
          <p:cNvPr id="93188" name="Text Box 4" descr="25%"/>
          <p:cNvSpPr txBox="1">
            <a:spLocks noChangeArrowheads="1"/>
          </p:cNvSpPr>
          <p:nvPr/>
        </p:nvSpPr>
        <p:spPr bwMode="auto">
          <a:xfrm>
            <a:off x="539750" y="6021388"/>
            <a:ext cx="1657350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Piruvato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611188" y="4437063"/>
            <a:ext cx="1439862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Piruvato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50825" y="3429000"/>
            <a:ext cx="194627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Oxalacetato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843213" y="3573463"/>
            <a:ext cx="115252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Malato</a:t>
            </a:r>
          </a:p>
        </p:txBody>
      </p:sp>
      <p:sp>
        <p:nvSpPr>
          <p:cNvPr id="93192" name="Text Box 8" descr="25%"/>
          <p:cNvSpPr txBox="1">
            <a:spLocks noChangeArrowheads="1"/>
          </p:cNvSpPr>
          <p:nvPr/>
        </p:nvSpPr>
        <p:spPr bwMode="auto">
          <a:xfrm>
            <a:off x="2051050" y="1989138"/>
            <a:ext cx="129698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Malato</a:t>
            </a:r>
          </a:p>
        </p:txBody>
      </p:sp>
      <p:sp>
        <p:nvSpPr>
          <p:cNvPr id="93193" name="Text Box 9" descr="25%"/>
          <p:cNvSpPr txBox="1">
            <a:spLocks noChangeArrowheads="1"/>
          </p:cNvSpPr>
          <p:nvPr/>
        </p:nvSpPr>
        <p:spPr bwMode="auto">
          <a:xfrm>
            <a:off x="4140200" y="2276475"/>
            <a:ext cx="194468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Oxalacetato</a:t>
            </a:r>
          </a:p>
        </p:txBody>
      </p:sp>
      <p:sp>
        <p:nvSpPr>
          <p:cNvPr id="93194" name="Oval 10"/>
          <p:cNvSpPr>
            <a:spLocks noChangeArrowheads="1"/>
          </p:cNvSpPr>
          <p:nvPr/>
        </p:nvSpPr>
        <p:spPr bwMode="auto">
          <a:xfrm>
            <a:off x="1116013" y="5372100"/>
            <a:ext cx="358775" cy="2889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P</a:t>
            </a:r>
          </a:p>
        </p:txBody>
      </p:sp>
      <p:sp>
        <p:nvSpPr>
          <p:cNvPr id="93195" name="Oval 11"/>
          <p:cNvSpPr>
            <a:spLocks noChangeArrowheads="1"/>
          </p:cNvSpPr>
          <p:nvPr/>
        </p:nvSpPr>
        <p:spPr bwMode="auto">
          <a:xfrm>
            <a:off x="2916238" y="2924175"/>
            <a:ext cx="358775" cy="2889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M</a:t>
            </a:r>
          </a:p>
        </p:txBody>
      </p:sp>
      <p:sp>
        <p:nvSpPr>
          <p:cNvPr id="93196" name="AutoShape 12"/>
          <p:cNvSpPr>
            <a:spLocks noChangeArrowheads="1"/>
          </p:cNvSpPr>
          <p:nvPr/>
        </p:nvSpPr>
        <p:spPr bwMode="auto">
          <a:xfrm>
            <a:off x="1187450" y="5661025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197" name="Text Box 13"/>
          <p:cNvSpPr txBox="1">
            <a:spLocks noChangeArrowheads="1"/>
          </p:cNvSpPr>
          <p:nvPr/>
        </p:nvSpPr>
        <p:spPr bwMode="auto">
          <a:xfrm>
            <a:off x="107950" y="1412875"/>
            <a:ext cx="1439863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Citosol</a:t>
            </a:r>
          </a:p>
        </p:txBody>
      </p:sp>
      <p:sp>
        <p:nvSpPr>
          <p:cNvPr id="93198" name="AutoShape 14"/>
          <p:cNvSpPr>
            <a:spLocks noChangeArrowheads="1"/>
          </p:cNvSpPr>
          <p:nvPr/>
        </p:nvSpPr>
        <p:spPr bwMode="auto">
          <a:xfrm>
            <a:off x="1258888" y="4941888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199" name="AutoShape 15"/>
          <p:cNvSpPr>
            <a:spLocks noChangeArrowheads="1"/>
          </p:cNvSpPr>
          <p:nvPr/>
        </p:nvSpPr>
        <p:spPr bwMode="auto">
          <a:xfrm>
            <a:off x="1116013" y="4005263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0" name="AutoShape 16"/>
          <p:cNvSpPr>
            <a:spLocks noChangeArrowheads="1"/>
          </p:cNvSpPr>
          <p:nvPr/>
        </p:nvSpPr>
        <p:spPr bwMode="auto">
          <a:xfrm rot="5400000">
            <a:off x="2447926" y="3608387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1" name="AutoShape 17"/>
          <p:cNvSpPr>
            <a:spLocks noChangeArrowheads="1"/>
          </p:cNvSpPr>
          <p:nvPr/>
        </p:nvSpPr>
        <p:spPr bwMode="auto">
          <a:xfrm>
            <a:off x="3059113" y="3213100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2" name="AutoShape 18"/>
          <p:cNvSpPr>
            <a:spLocks noChangeArrowheads="1"/>
          </p:cNvSpPr>
          <p:nvPr/>
        </p:nvSpPr>
        <p:spPr bwMode="auto">
          <a:xfrm>
            <a:off x="3059113" y="2492375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3" name="AutoShape 19"/>
          <p:cNvSpPr>
            <a:spLocks noChangeArrowheads="1"/>
          </p:cNvSpPr>
          <p:nvPr/>
        </p:nvSpPr>
        <p:spPr bwMode="auto">
          <a:xfrm rot="5400000">
            <a:off x="3636169" y="2061369"/>
            <a:ext cx="142875" cy="719137"/>
          </a:xfrm>
          <a:prstGeom prst="upArrow">
            <a:avLst>
              <a:gd name="adj1" fmla="val 50000"/>
              <a:gd name="adj2" fmla="val 1258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5" name="Text Box 21" descr="25%"/>
          <p:cNvSpPr txBox="1">
            <a:spLocks noChangeArrowheads="1"/>
          </p:cNvSpPr>
          <p:nvPr/>
        </p:nvSpPr>
        <p:spPr bwMode="auto">
          <a:xfrm>
            <a:off x="6300788" y="2349500"/>
            <a:ext cx="302418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Fosfoenolpiruvato</a:t>
            </a:r>
          </a:p>
        </p:txBody>
      </p:sp>
      <p:sp>
        <p:nvSpPr>
          <p:cNvPr id="93206" name="AutoShape 22"/>
          <p:cNvSpPr>
            <a:spLocks noChangeArrowheads="1"/>
          </p:cNvSpPr>
          <p:nvPr/>
        </p:nvSpPr>
        <p:spPr bwMode="auto">
          <a:xfrm rot="10637858">
            <a:off x="7308850" y="2781300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7" name="AutoShape 23"/>
          <p:cNvSpPr>
            <a:spLocks noChangeArrowheads="1"/>
          </p:cNvSpPr>
          <p:nvPr/>
        </p:nvSpPr>
        <p:spPr bwMode="auto">
          <a:xfrm rot="10637858">
            <a:off x="7451725" y="35734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8" name="AutoShape 24"/>
          <p:cNvSpPr>
            <a:spLocks noChangeArrowheads="1"/>
          </p:cNvSpPr>
          <p:nvPr/>
        </p:nvSpPr>
        <p:spPr bwMode="auto">
          <a:xfrm>
            <a:off x="5292725" y="5157788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9" name="AutoShape 25"/>
          <p:cNvSpPr>
            <a:spLocks noChangeArrowheads="1"/>
          </p:cNvSpPr>
          <p:nvPr/>
        </p:nvSpPr>
        <p:spPr bwMode="auto">
          <a:xfrm rot="10637858">
            <a:off x="7524750" y="44370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10" name="AutoShape 26"/>
          <p:cNvSpPr>
            <a:spLocks noChangeArrowheads="1"/>
          </p:cNvSpPr>
          <p:nvPr/>
        </p:nvSpPr>
        <p:spPr bwMode="auto">
          <a:xfrm rot="10637858">
            <a:off x="7451725" y="5373688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11" name="Text Box 27" descr="25%"/>
          <p:cNvSpPr txBox="1">
            <a:spLocks noChangeArrowheads="1"/>
          </p:cNvSpPr>
          <p:nvPr/>
        </p:nvSpPr>
        <p:spPr bwMode="auto">
          <a:xfrm>
            <a:off x="6948488" y="3141663"/>
            <a:ext cx="1152525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2-PGL</a:t>
            </a:r>
          </a:p>
        </p:txBody>
      </p:sp>
      <p:sp>
        <p:nvSpPr>
          <p:cNvPr id="93212" name="Text Box 28" descr="25%"/>
          <p:cNvSpPr txBox="1">
            <a:spLocks noChangeArrowheads="1"/>
          </p:cNvSpPr>
          <p:nvPr/>
        </p:nvSpPr>
        <p:spPr bwMode="auto">
          <a:xfrm>
            <a:off x="7092950" y="3933825"/>
            <a:ext cx="1152525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3-PGL</a:t>
            </a:r>
          </a:p>
        </p:txBody>
      </p:sp>
      <p:sp>
        <p:nvSpPr>
          <p:cNvPr id="93213" name="Text Box 29" descr="25%"/>
          <p:cNvSpPr txBox="1">
            <a:spLocks noChangeArrowheads="1"/>
          </p:cNvSpPr>
          <p:nvPr/>
        </p:nvSpPr>
        <p:spPr bwMode="auto">
          <a:xfrm>
            <a:off x="7019925" y="4797425"/>
            <a:ext cx="1655763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1,3-BPGL</a:t>
            </a:r>
          </a:p>
        </p:txBody>
      </p:sp>
      <p:sp>
        <p:nvSpPr>
          <p:cNvPr id="93214" name="Text Box 30" descr="25%"/>
          <p:cNvSpPr txBox="1">
            <a:spLocks noChangeArrowheads="1"/>
          </p:cNvSpPr>
          <p:nvPr/>
        </p:nvSpPr>
        <p:spPr bwMode="auto">
          <a:xfrm>
            <a:off x="7092950" y="5876925"/>
            <a:ext cx="1511300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GLI-3-P</a:t>
            </a:r>
          </a:p>
        </p:txBody>
      </p:sp>
      <p:sp>
        <p:nvSpPr>
          <p:cNvPr id="93215" name="Text Box 31" descr="25%"/>
          <p:cNvSpPr txBox="1">
            <a:spLocks noChangeArrowheads="1"/>
          </p:cNvSpPr>
          <p:nvPr/>
        </p:nvSpPr>
        <p:spPr bwMode="auto">
          <a:xfrm>
            <a:off x="4859338" y="6165850"/>
            <a:ext cx="1152525" cy="369888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DHAF</a:t>
            </a:r>
          </a:p>
        </p:txBody>
      </p:sp>
      <p:sp>
        <p:nvSpPr>
          <p:cNvPr id="93216" name="Text Box 32" descr="25%"/>
          <p:cNvSpPr txBox="1">
            <a:spLocks noChangeArrowheads="1"/>
          </p:cNvSpPr>
          <p:nvPr/>
        </p:nvSpPr>
        <p:spPr bwMode="auto">
          <a:xfrm>
            <a:off x="4500563" y="5589588"/>
            <a:ext cx="194468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FRU-1,6BP</a:t>
            </a:r>
          </a:p>
        </p:txBody>
      </p:sp>
      <p:sp>
        <p:nvSpPr>
          <p:cNvPr id="93217" name="Text Box 33" descr="25%"/>
          <p:cNvSpPr txBox="1">
            <a:spLocks noChangeArrowheads="1"/>
          </p:cNvSpPr>
          <p:nvPr/>
        </p:nvSpPr>
        <p:spPr bwMode="auto">
          <a:xfrm>
            <a:off x="4603750" y="4652963"/>
            <a:ext cx="148113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FRU-6-P</a:t>
            </a:r>
          </a:p>
        </p:txBody>
      </p:sp>
      <p:sp>
        <p:nvSpPr>
          <p:cNvPr id="93218" name="Text Box 34" descr="25%"/>
          <p:cNvSpPr txBox="1">
            <a:spLocks noChangeArrowheads="1"/>
          </p:cNvSpPr>
          <p:nvPr/>
        </p:nvSpPr>
        <p:spPr bwMode="auto">
          <a:xfrm>
            <a:off x="4500563" y="3716338"/>
            <a:ext cx="148113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GLU-6-P</a:t>
            </a:r>
          </a:p>
        </p:txBody>
      </p:sp>
      <p:sp>
        <p:nvSpPr>
          <p:cNvPr id="93219" name="Text Box 35"/>
          <p:cNvSpPr txBox="1">
            <a:spLocks noChangeArrowheads="1"/>
          </p:cNvSpPr>
          <p:nvPr/>
        </p:nvSpPr>
        <p:spPr bwMode="auto">
          <a:xfrm>
            <a:off x="4284663" y="2924175"/>
            <a:ext cx="1943100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GLUCOSA</a:t>
            </a:r>
          </a:p>
        </p:txBody>
      </p:sp>
      <p:sp>
        <p:nvSpPr>
          <p:cNvPr id="93220" name="AutoShape 36"/>
          <p:cNvSpPr>
            <a:spLocks noChangeArrowheads="1"/>
          </p:cNvSpPr>
          <p:nvPr/>
        </p:nvSpPr>
        <p:spPr bwMode="auto">
          <a:xfrm rot="-2329611">
            <a:off x="6084888" y="5876925"/>
            <a:ext cx="996950" cy="5778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267 w 21600"/>
              <a:gd name="T13" fmla="*/ 13959 h 21600"/>
              <a:gd name="T14" fmla="*/ 20333 w 21600"/>
              <a:gd name="T15" fmla="*/ 1689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7596"/>
                </a:lnTo>
                <a:lnTo>
                  <a:pt x="9771" y="7596"/>
                </a:lnTo>
                <a:lnTo>
                  <a:pt x="9771" y="13959"/>
                </a:lnTo>
                <a:lnTo>
                  <a:pt x="5317" y="13959"/>
                </a:lnTo>
                <a:lnTo>
                  <a:pt x="5317" y="9257"/>
                </a:lnTo>
                <a:lnTo>
                  <a:pt x="0" y="15429"/>
                </a:lnTo>
                <a:lnTo>
                  <a:pt x="5317" y="21600"/>
                </a:lnTo>
                <a:lnTo>
                  <a:pt x="5317" y="16899"/>
                </a:lnTo>
                <a:lnTo>
                  <a:pt x="16283" y="16899"/>
                </a:lnTo>
                <a:lnTo>
                  <a:pt x="16283" y="21600"/>
                </a:lnTo>
                <a:lnTo>
                  <a:pt x="21600" y="15429"/>
                </a:lnTo>
                <a:lnTo>
                  <a:pt x="16283" y="9257"/>
                </a:lnTo>
                <a:lnTo>
                  <a:pt x="16283" y="13959"/>
                </a:lnTo>
                <a:lnTo>
                  <a:pt x="11829" y="13959"/>
                </a:lnTo>
                <a:lnTo>
                  <a:pt x="11829" y="7596"/>
                </a:lnTo>
                <a:lnTo>
                  <a:pt x="15120" y="7596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93221" name="AutoShape 37"/>
          <p:cNvSpPr>
            <a:spLocks noChangeArrowheads="1"/>
          </p:cNvSpPr>
          <p:nvPr/>
        </p:nvSpPr>
        <p:spPr bwMode="auto">
          <a:xfrm>
            <a:off x="5292725" y="42211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2" name="AutoShape 38"/>
          <p:cNvSpPr>
            <a:spLocks noChangeArrowheads="1"/>
          </p:cNvSpPr>
          <p:nvPr/>
        </p:nvSpPr>
        <p:spPr bwMode="auto">
          <a:xfrm>
            <a:off x="5219700" y="33575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3" name="AutoShape 39"/>
          <p:cNvSpPr>
            <a:spLocks noChangeArrowheads="1"/>
          </p:cNvSpPr>
          <p:nvPr/>
        </p:nvSpPr>
        <p:spPr bwMode="auto">
          <a:xfrm rot="10800000">
            <a:off x="5508625" y="42211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4" name="AutoShape 40"/>
          <p:cNvSpPr>
            <a:spLocks noChangeArrowheads="1"/>
          </p:cNvSpPr>
          <p:nvPr/>
        </p:nvSpPr>
        <p:spPr bwMode="auto">
          <a:xfrm>
            <a:off x="7524750" y="2781300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5" name="AutoShape 41"/>
          <p:cNvSpPr>
            <a:spLocks noChangeArrowheads="1"/>
          </p:cNvSpPr>
          <p:nvPr/>
        </p:nvSpPr>
        <p:spPr bwMode="auto">
          <a:xfrm>
            <a:off x="7667625" y="35734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6" name="AutoShape 42"/>
          <p:cNvSpPr>
            <a:spLocks noChangeArrowheads="1"/>
          </p:cNvSpPr>
          <p:nvPr/>
        </p:nvSpPr>
        <p:spPr bwMode="auto">
          <a:xfrm>
            <a:off x="7740650" y="44370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7" name="AutoShape 43"/>
          <p:cNvSpPr>
            <a:spLocks noChangeArrowheads="1"/>
          </p:cNvSpPr>
          <p:nvPr/>
        </p:nvSpPr>
        <p:spPr bwMode="auto">
          <a:xfrm>
            <a:off x="7669213" y="5373688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8" name="AutoShape 44"/>
          <p:cNvSpPr>
            <a:spLocks noChangeArrowheads="1"/>
          </p:cNvSpPr>
          <p:nvPr/>
        </p:nvSpPr>
        <p:spPr bwMode="auto">
          <a:xfrm>
            <a:off x="8280400" y="4076700"/>
            <a:ext cx="863600" cy="1008063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93229" name="AutoShape 45"/>
          <p:cNvSpPr>
            <a:spLocks noChangeArrowheads="1"/>
          </p:cNvSpPr>
          <p:nvPr/>
        </p:nvSpPr>
        <p:spPr bwMode="auto">
          <a:xfrm>
            <a:off x="1258888" y="3716338"/>
            <a:ext cx="865187" cy="9366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93230" name="Text Box 46"/>
          <p:cNvSpPr txBox="1">
            <a:spLocks noChangeArrowheads="1"/>
          </p:cNvSpPr>
          <p:nvPr/>
        </p:nvSpPr>
        <p:spPr bwMode="auto">
          <a:xfrm>
            <a:off x="2051050" y="4005263"/>
            <a:ext cx="6477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x 2</a:t>
            </a:r>
          </a:p>
        </p:txBody>
      </p:sp>
      <p:sp>
        <p:nvSpPr>
          <p:cNvPr id="93231" name="Text Box 47"/>
          <p:cNvSpPr txBox="1">
            <a:spLocks noChangeArrowheads="1"/>
          </p:cNvSpPr>
          <p:nvPr/>
        </p:nvSpPr>
        <p:spPr bwMode="auto">
          <a:xfrm>
            <a:off x="8748713" y="4652963"/>
            <a:ext cx="46831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cs typeface="Arial" charset="0"/>
              </a:rPr>
              <a:t>x 2</a:t>
            </a:r>
          </a:p>
        </p:txBody>
      </p:sp>
      <p:sp>
        <p:nvSpPr>
          <p:cNvPr id="93232" name="AutoShape 48"/>
          <p:cNvSpPr>
            <a:spLocks noChangeArrowheads="1"/>
          </p:cNvSpPr>
          <p:nvPr/>
        </p:nvSpPr>
        <p:spPr bwMode="auto">
          <a:xfrm>
            <a:off x="5795963" y="1557338"/>
            <a:ext cx="1081087" cy="862012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GTP</a:t>
            </a:r>
          </a:p>
        </p:txBody>
      </p:sp>
      <p:sp>
        <p:nvSpPr>
          <p:cNvPr id="93233" name="Text Box 49"/>
          <p:cNvSpPr txBox="1">
            <a:spLocks noChangeArrowheads="1"/>
          </p:cNvSpPr>
          <p:nvPr/>
        </p:nvSpPr>
        <p:spPr bwMode="auto">
          <a:xfrm>
            <a:off x="6877050" y="1628775"/>
            <a:ext cx="71913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x 2</a:t>
            </a:r>
          </a:p>
        </p:txBody>
      </p:sp>
      <p:sp>
        <p:nvSpPr>
          <p:cNvPr id="93234" name="AutoShape 50"/>
          <p:cNvSpPr>
            <a:spLocks noChangeArrowheads="1"/>
          </p:cNvSpPr>
          <p:nvPr/>
        </p:nvSpPr>
        <p:spPr bwMode="auto">
          <a:xfrm>
            <a:off x="7991475" y="5229225"/>
            <a:ext cx="1152525" cy="6477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NADH</a:t>
            </a:r>
          </a:p>
        </p:txBody>
      </p:sp>
      <p:sp>
        <p:nvSpPr>
          <p:cNvPr id="93235" name="Text Box 51"/>
          <p:cNvSpPr txBox="1">
            <a:spLocks noChangeArrowheads="1"/>
          </p:cNvSpPr>
          <p:nvPr/>
        </p:nvSpPr>
        <p:spPr bwMode="auto">
          <a:xfrm>
            <a:off x="2124075" y="3357563"/>
            <a:ext cx="86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i="1">
                <a:cs typeface="Arial" charset="0"/>
              </a:rPr>
              <a:t>MDH</a:t>
            </a:r>
          </a:p>
        </p:txBody>
      </p:sp>
      <p:sp>
        <p:nvSpPr>
          <p:cNvPr id="38963" name="Rectangle 5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MX" altLang="es-AR" sz="3200" b="1" smtClean="0">
                <a:solidFill>
                  <a:schemeClr val="tx1"/>
                </a:solidFill>
              </a:rPr>
              <a:t>ETAPAS DE LA GLUCONEOGENESIS</a:t>
            </a:r>
            <a:endParaRPr lang="es-ES" altLang="es-AR" sz="3200" b="1" smtClean="0">
              <a:solidFill>
                <a:schemeClr val="tx1"/>
              </a:solidFill>
            </a:endParaRPr>
          </a:p>
        </p:txBody>
      </p:sp>
      <p:sp>
        <p:nvSpPr>
          <p:cNvPr id="93204" name="AutoShape 20"/>
          <p:cNvSpPr>
            <a:spLocks noChangeArrowheads="1"/>
          </p:cNvSpPr>
          <p:nvPr/>
        </p:nvSpPr>
        <p:spPr bwMode="auto">
          <a:xfrm rot="5842394">
            <a:off x="6192837" y="2384426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</p:spTree>
    <p:extLst>
      <p:ext uri="{BB962C8B-B14F-4D97-AF65-F5344CB8AC3E}">
        <p14:creationId xmlns:p14="http://schemas.microsoft.com/office/powerpoint/2010/main" val="335591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9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9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9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9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9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93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9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9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9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9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9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9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6" dur="500"/>
                                        <p:tgtEl>
                                          <p:spTgt spid="9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9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5" dur="500"/>
                                        <p:tgtEl>
                                          <p:spTgt spid="9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93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9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 nodeType="clickPar">
                      <p:stCondLst>
                        <p:cond delay="indefinite"/>
                      </p:stCondLst>
                      <p:childTnLst>
                        <p:par>
                          <p:cTn id="2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500"/>
                                        <p:tgtEl>
                                          <p:spTgt spid="9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 autoUpdateAnimBg="0"/>
      <p:bldP spid="93187" grpId="0" autoUpdateAnimBg="0"/>
      <p:bldP spid="93188" grpId="0" animBg="1" autoUpdateAnimBg="0"/>
      <p:bldP spid="93189" grpId="0" animBg="1" autoUpdateAnimBg="0"/>
      <p:bldP spid="93190" grpId="0" animBg="1" autoUpdateAnimBg="0"/>
      <p:bldP spid="93191" grpId="0" animBg="1" autoUpdateAnimBg="0"/>
      <p:bldP spid="93192" grpId="0" animBg="1" autoUpdateAnimBg="0"/>
      <p:bldP spid="93193" grpId="0" animBg="1" autoUpdateAnimBg="0"/>
      <p:bldP spid="93194" grpId="0" animBg="1" autoUpdateAnimBg="0"/>
      <p:bldP spid="93195" grpId="0" animBg="1" autoUpdateAnimBg="0"/>
      <p:bldP spid="93196" grpId="0" animBg="1"/>
      <p:bldP spid="93197" grpId="0" animBg="1" autoUpdateAnimBg="0"/>
      <p:bldP spid="93198" grpId="0" animBg="1"/>
      <p:bldP spid="93199" grpId="0" animBg="1"/>
      <p:bldP spid="93200" grpId="0" animBg="1"/>
      <p:bldP spid="93201" grpId="0" animBg="1"/>
      <p:bldP spid="93202" grpId="0" animBg="1"/>
      <p:bldP spid="93203" grpId="0" animBg="1"/>
      <p:bldP spid="93205" grpId="0" animBg="1" autoUpdateAnimBg="0"/>
      <p:bldP spid="93206" grpId="0" animBg="1"/>
      <p:bldP spid="93207" grpId="0" animBg="1"/>
      <p:bldP spid="93208" grpId="0" animBg="1"/>
      <p:bldP spid="93209" grpId="0" animBg="1"/>
      <p:bldP spid="93210" grpId="0" animBg="1"/>
      <p:bldP spid="93211" grpId="0" animBg="1" autoUpdateAnimBg="0"/>
      <p:bldP spid="93212" grpId="0" animBg="1" autoUpdateAnimBg="0"/>
      <p:bldP spid="93213" grpId="0" animBg="1" autoUpdateAnimBg="0"/>
      <p:bldP spid="93214" grpId="0" animBg="1" autoUpdateAnimBg="0"/>
      <p:bldP spid="93215" grpId="0" animBg="1" autoUpdateAnimBg="0"/>
      <p:bldP spid="93216" grpId="0" animBg="1" autoUpdateAnimBg="0"/>
      <p:bldP spid="93217" grpId="0" animBg="1" autoUpdateAnimBg="0"/>
      <p:bldP spid="93218" grpId="0" animBg="1" autoUpdateAnimBg="0"/>
      <p:bldP spid="93219" grpId="0" animBg="1" autoUpdateAnimBg="0"/>
      <p:bldP spid="93220" grpId="0" animBg="1"/>
      <p:bldP spid="93221" grpId="0" animBg="1"/>
      <p:bldP spid="93222" grpId="0" animBg="1"/>
      <p:bldP spid="93223" grpId="0" animBg="1"/>
      <p:bldP spid="93224" grpId="0" animBg="1"/>
      <p:bldP spid="93225" grpId="0" animBg="1"/>
      <p:bldP spid="93226" grpId="0" animBg="1"/>
      <p:bldP spid="93227" grpId="0" animBg="1"/>
      <p:bldP spid="93228" grpId="0" animBg="1" autoUpdateAnimBg="0"/>
      <p:bldP spid="93229" grpId="0" animBg="1" autoUpdateAnimBg="0"/>
      <p:bldP spid="93230" grpId="0" animBg="1" autoUpdateAnimBg="0"/>
      <p:bldP spid="93231" grpId="0" animBg="1" autoUpdateAnimBg="0"/>
      <p:bldP spid="93232" grpId="0" animBg="1" autoUpdateAnimBg="0"/>
      <p:bldP spid="93233" grpId="0" animBg="1" autoUpdateAnimBg="0"/>
      <p:bldP spid="93234" grpId="0" animBg="1" autoUpdateAnimBg="0"/>
      <p:bldP spid="93235" grpId="0" autoUpdateAnimBg="0"/>
      <p:bldP spid="9320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883150"/>
          </a:xfrm>
          <a:solidFill>
            <a:srgbClr val="DDDDDD"/>
          </a:solidFill>
        </p:spPr>
        <p:txBody>
          <a:bodyPr/>
          <a:lstStyle/>
          <a:p>
            <a:r>
              <a:rPr lang="es-ES" altLang="es-AR" dirty="0" smtClean="0"/>
              <a:t>Tiene lugar en el citoplasma</a:t>
            </a:r>
          </a:p>
          <a:p>
            <a:r>
              <a:rPr lang="es-ES" altLang="es-AR" dirty="0" smtClean="0">
                <a:solidFill>
                  <a:srgbClr val="FF0000"/>
                </a:solidFill>
              </a:rPr>
              <a:t>No</a:t>
            </a:r>
            <a:r>
              <a:rPr lang="es-ES" altLang="es-AR" dirty="0" smtClean="0"/>
              <a:t> es una vía de producción de ATP</a:t>
            </a:r>
          </a:p>
          <a:p>
            <a:r>
              <a:rPr lang="es-ES" altLang="es-AR" dirty="0" smtClean="0"/>
              <a:t>Sintetiza </a:t>
            </a:r>
            <a:r>
              <a:rPr lang="es-ES" altLang="es-AR" u="sng" dirty="0" smtClean="0">
                <a:solidFill>
                  <a:srgbClr val="FF0000"/>
                </a:solidFill>
              </a:rPr>
              <a:t>ribosa-5-fosfato</a:t>
            </a:r>
            <a:r>
              <a:rPr lang="es-ES" altLang="es-AR" dirty="0" smtClean="0"/>
              <a:t> para la síntesis de nucleótidos</a:t>
            </a:r>
          </a:p>
          <a:p>
            <a:r>
              <a:rPr lang="es-ES" altLang="es-AR" dirty="0" smtClean="0"/>
              <a:t>Sintetiza </a:t>
            </a:r>
            <a:r>
              <a:rPr lang="es-ES" altLang="es-AR" u="sng" dirty="0" smtClean="0">
                <a:solidFill>
                  <a:srgbClr val="FF0000"/>
                </a:solidFill>
              </a:rPr>
              <a:t>NADPH</a:t>
            </a:r>
            <a:r>
              <a:rPr lang="es-ES" altLang="es-AR" dirty="0" smtClean="0"/>
              <a:t> para la síntesis de ácidos grasos, esteroides, etc.</a:t>
            </a:r>
          </a:p>
          <a:p>
            <a:r>
              <a:rPr lang="es-ES" altLang="es-AR" dirty="0" smtClean="0"/>
              <a:t>Produce intermediarios de la vía glicolítica (</a:t>
            </a:r>
            <a:r>
              <a:rPr lang="es-ES" altLang="es-AR" dirty="0" err="1" smtClean="0"/>
              <a:t>gliceraldehído</a:t>
            </a:r>
            <a:r>
              <a:rPr lang="es-ES" altLang="es-AR" dirty="0" smtClean="0"/>
              <a:t> fosfato y fructosa-6-fosfato).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s-AR" dirty="0" smtClean="0"/>
              <a:t>VIA DE LAS PENTOSAS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5263933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s-ES" altLang="es-AR" sz="4000" smtClean="0"/>
              <a:t>GASTO DE ENERGIA EN LA GLUCONEOGENESIS</a:t>
            </a:r>
          </a:p>
        </p:txBody>
      </p:sp>
      <p:sp>
        <p:nvSpPr>
          <p:cNvPr id="39939" name="Rectangle 3" descr="25%"/>
          <p:cNvSpPr>
            <a:spLocks noGrp="1" noChangeArrowheads="1"/>
          </p:cNvSpPr>
          <p:nvPr>
            <p:ph type="body" idx="1"/>
          </p:nvPr>
        </p:nvSpPr>
        <p:spPr>
          <a:pattFill prst="pct25">
            <a:fgClr>
              <a:srgbClr val="FFCCCC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s-ES" altLang="es-AR" sz="2800" smtClean="0"/>
              <a:t>(2) OXALACETATO   	</a:t>
            </a:r>
            <a:r>
              <a:rPr lang="es-ES" altLang="es-AR" sz="2800" b="1" smtClean="0">
                <a:solidFill>
                  <a:srgbClr val="FF3300"/>
                </a:solidFill>
              </a:rPr>
              <a:t>2 ATP</a:t>
            </a:r>
          </a:p>
          <a:p>
            <a:endParaRPr lang="es-ES" altLang="es-AR" sz="2800" smtClean="0"/>
          </a:p>
          <a:p>
            <a:r>
              <a:rPr lang="es-ES" altLang="es-AR" sz="2800" smtClean="0"/>
              <a:t>(2) FOSFOENOLPIRUVATO	</a:t>
            </a:r>
            <a:r>
              <a:rPr lang="es-ES" altLang="es-AR" sz="2800" b="1" smtClean="0">
                <a:solidFill>
                  <a:srgbClr val="FF3300"/>
                </a:solidFill>
              </a:rPr>
              <a:t>2 GTP</a:t>
            </a:r>
          </a:p>
          <a:p>
            <a:endParaRPr lang="es-ES" altLang="es-AR" sz="2800" b="1" smtClean="0">
              <a:solidFill>
                <a:srgbClr val="FF3300"/>
              </a:solidFill>
            </a:endParaRPr>
          </a:p>
          <a:p>
            <a:r>
              <a:rPr lang="es-ES" altLang="es-AR" sz="2800" smtClean="0"/>
              <a:t>(2)  1,3-BISFOSFOGLICERATO</a:t>
            </a:r>
            <a:r>
              <a:rPr lang="es-ES" altLang="es-AR" sz="2800" b="1" smtClean="0">
                <a:solidFill>
                  <a:srgbClr val="FF3300"/>
                </a:solidFill>
              </a:rPr>
              <a:t>   2 ATP</a:t>
            </a:r>
          </a:p>
          <a:p>
            <a:pPr>
              <a:buFontTx/>
              <a:buNone/>
            </a:pPr>
            <a:endParaRPr lang="es-ES" altLang="es-AR" sz="2800" smtClean="0"/>
          </a:p>
          <a:p>
            <a:pPr>
              <a:buFontTx/>
              <a:buNone/>
            </a:pPr>
            <a:r>
              <a:rPr lang="es-ES" altLang="es-AR" sz="2800" b="1" smtClean="0"/>
              <a:t>TOTAL</a:t>
            </a:r>
            <a:r>
              <a:rPr lang="es-ES" altLang="es-AR" sz="2800" smtClean="0"/>
              <a:t>: </a:t>
            </a:r>
            <a:r>
              <a:rPr lang="es-ES" altLang="es-AR" sz="2800" b="1" smtClean="0">
                <a:solidFill>
                  <a:srgbClr val="FF3300"/>
                </a:solidFill>
              </a:rPr>
              <a:t>4 ATP</a:t>
            </a:r>
            <a:r>
              <a:rPr lang="es-ES" altLang="es-AR" sz="2800" smtClean="0"/>
              <a:t> y </a:t>
            </a:r>
            <a:r>
              <a:rPr lang="es-ES" altLang="es-AR" sz="2800" b="1" smtClean="0">
                <a:solidFill>
                  <a:srgbClr val="FF3300"/>
                </a:solidFill>
              </a:rPr>
              <a:t>2 GTP</a:t>
            </a:r>
            <a:r>
              <a:rPr lang="es-ES" altLang="es-AR" sz="2800" smtClean="0"/>
              <a:t> por molécula de glucosa.</a:t>
            </a:r>
          </a:p>
        </p:txBody>
      </p:sp>
    </p:spTree>
    <p:extLst>
      <p:ext uri="{BB962C8B-B14F-4D97-AF65-F5344CB8AC3E}">
        <p14:creationId xmlns:p14="http://schemas.microsoft.com/office/powerpoint/2010/main" val="19146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25%"/>
          <p:cNvSpPr>
            <a:spLocks noChangeArrowheads="1"/>
          </p:cNvSpPr>
          <p:nvPr/>
        </p:nvSpPr>
        <p:spPr bwMode="auto">
          <a:xfrm>
            <a:off x="338138" y="1628775"/>
            <a:ext cx="8697912" cy="452596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s-ES" altLang="es-AR" sz="2800" b="1" i="1">
                <a:solidFill>
                  <a:srgbClr val="FF0000"/>
                </a:solidFill>
              </a:rPr>
              <a:t>GLUCOSA-6-FOSFATASA  </a:t>
            </a:r>
            <a:r>
              <a:rPr lang="es-ES" altLang="es-AR" sz="2800" b="1" i="1"/>
              <a:t>(Hígado y riñón)</a:t>
            </a:r>
          </a:p>
          <a:p>
            <a:pPr eaLnBrk="1" hangingPunct="1">
              <a:buFontTx/>
              <a:buNone/>
            </a:pPr>
            <a:endParaRPr lang="es-ES" altLang="es-AR" sz="2800" b="1" i="1"/>
          </a:p>
          <a:p>
            <a:pPr eaLnBrk="1" hangingPunct="1">
              <a:buFontTx/>
              <a:buNone/>
            </a:pPr>
            <a:r>
              <a:rPr lang="es-ES" altLang="es-AR" sz="2800" b="1"/>
              <a:t>GLUCOSA-6-FOSFATO  + H</a:t>
            </a:r>
            <a:r>
              <a:rPr lang="es-ES" altLang="es-AR" sz="2800" b="1" baseline="-25000"/>
              <a:t>2</a:t>
            </a:r>
            <a:r>
              <a:rPr lang="es-ES" altLang="es-AR" sz="2800" b="1"/>
              <a:t>O	GLUCOSA  +  Pi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/>
              <a:t>			 </a:t>
            </a:r>
            <a:r>
              <a:rPr lang="es-ES" altLang="es-AR" sz="2800" b="1">
                <a:solidFill>
                  <a:schemeClr val="accent2"/>
                </a:solidFill>
              </a:rPr>
              <a:t>REACCION IRREVERSIBLE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 u="sng"/>
              <a:t>ESTA ENZIMA NO SE ENCUENTRA EN MUSCULO</a:t>
            </a:r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>
            <a:off x="5507038" y="2924175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82015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s-ES" altLang="es-AR" sz="2800" b="1" smtClean="0"/>
              <a:t/>
            </a:r>
            <a:br>
              <a:rPr lang="es-ES" altLang="es-AR" sz="2800" b="1" smtClean="0"/>
            </a:br>
            <a:r>
              <a:rPr lang="es-ES" altLang="es-AR" sz="2800" b="1" smtClean="0"/>
              <a:t>GLUCOSA A PARTIR DE GLUCOSA-6-FOSFATO</a:t>
            </a:r>
            <a:br>
              <a:rPr lang="es-ES" altLang="es-AR" sz="2800" b="1" smtClean="0"/>
            </a:br>
            <a:endParaRPr lang="es-ES" altLang="es-AR" sz="2800" b="1" smtClean="0"/>
          </a:p>
        </p:txBody>
      </p:sp>
    </p:spTree>
    <p:extLst>
      <p:ext uri="{BB962C8B-B14F-4D97-AF65-F5344CB8AC3E}">
        <p14:creationId xmlns:p14="http://schemas.microsoft.com/office/powerpoint/2010/main" val="170357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17 Grupo"/>
          <p:cNvGrpSpPr/>
          <p:nvPr/>
        </p:nvGrpSpPr>
        <p:grpSpPr>
          <a:xfrm>
            <a:off x="419849" y="476672"/>
            <a:ext cx="7848872" cy="1200329"/>
            <a:chOff x="419849" y="476672"/>
            <a:chExt cx="7848872" cy="1200329"/>
          </a:xfrm>
        </p:grpSpPr>
        <p:sp>
          <p:nvSpPr>
            <p:cNvPr id="3" name="2 CuadroTexto"/>
            <p:cNvSpPr txBox="1"/>
            <p:nvPr/>
          </p:nvSpPr>
          <p:spPr>
            <a:xfrm>
              <a:off x="419849" y="476672"/>
              <a:ext cx="78488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>
                  <a:solidFill>
                    <a:srgbClr val="0070C0"/>
                  </a:solidFill>
                </a:rPr>
                <a:t>Glucólisis: </a:t>
              </a:r>
            </a:p>
            <a:p>
              <a:r>
                <a:rPr lang="es-AR" sz="2400" dirty="0" smtClean="0"/>
                <a:t>Glucosa+ 2 NAD</a:t>
              </a:r>
              <a:r>
                <a:rPr lang="es-AR" sz="2400" baseline="30000" dirty="0" smtClean="0"/>
                <a:t>+</a:t>
              </a:r>
              <a:r>
                <a:rPr lang="es-AR" sz="2400" dirty="0" smtClean="0"/>
                <a:t> + 2 ADP + 2 Pi 	2 </a:t>
              </a:r>
              <a:r>
                <a:rPr lang="es-AR" sz="2400" dirty="0" err="1" smtClean="0"/>
                <a:t>Piruvato</a:t>
              </a:r>
              <a:r>
                <a:rPr lang="es-AR" sz="2400" dirty="0" smtClean="0"/>
                <a:t> + 2 NADH + H</a:t>
              </a:r>
              <a:r>
                <a:rPr lang="es-AR" sz="2400" baseline="30000" dirty="0" smtClean="0"/>
                <a:t>+</a:t>
              </a:r>
              <a:r>
                <a:rPr lang="es-AR" sz="2400" dirty="0" smtClean="0"/>
                <a:t> + 2 ATP + 2H</a:t>
              </a:r>
              <a:r>
                <a:rPr lang="es-AR" sz="2400" baseline="-25000" dirty="0" smtClean="0"/>
                <a:t>2</a:t>
              </a:r>
              <a:r>
                <a:rPr lang="es-AR" sz="2400" dirty="0" smtClean="0"/>
                <a:t>O</a:t>
              </a:r>
              <a:endParaRPr lang="es-AR" sz="2400" dirty="0"/>
            </a:p>
          </p:txBody>
        </p:sp>
        <p:cxnSp>
          <p:nvCxnSpPr>
            <p:cNvPr id="5" name="4 Conector recto de flecha"/>
            <p:cNvCxnSpPr/>
            <p:nvPr/>
          </p:nvCxnSpPr>
          <p:spPr>
            <a:xfrm>
              <a:off x="4520525" y="1107081"/>
              <a:ext cx="39604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18 Grupo"/>
          <p:cNvGrpSpPr/>
          <p:nvPr/>
        </p:nvGrpSpPr>
        <p:grpSpPr>
          <a:xfrm>
            <a:off x="459813" y="2206567"/>
            <a:ext cx="7542905" cy="1569660"/>
            <a:chOff x="459813" y="2206567"/>
            <a:chExt cx="7542905" cy="1569660"/>
          </a:xfrm>
        </p:grpSpPr>
        <p:sp>
          <p:nvSpPr>
            <p:cNvPr id="7" name="6 CuadroTexto"/>
            <p:cNvSpPr txBox="1"/>
            <p:nvPr/>
          </p:nvSpPr>
          <p:spPr>
            <a:xfrm>
              <a:off x="459813" y="2206567"/>
              <a:ext cx="754290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>
                  <a:solidFill>
                    <a:srgbClr val="FF0000"/>
                  </a:solidFill>
                </a:rPr>
                <a:t>Gluconeogénesis:</a:t>
              </a:r>
            </a:p>
            <a:p>
              <a:r>
                <a:rPr lang="es-AR" sz="2400" dirty="0" smtClean="0"/>
                <a:t>2 </a:t>
              </a:r>
              <a:r>
                <a:rPr lang="es-AR" sz="2400" dirty="0" err="1" smtClean="0"/>
                <a:t>Piruvato</a:t>
              </a:r>
              <a:r>
                <a:rPr lang="es-AR" sz="2400" dirty="0" smtClean="0"/>
                <a:t> + 2 NADH + H</a:t>
              </a:r>
              <a:r>
                <a:rPr lang="es-AR" sz="2400" baseline="30000" dirty="0" smtClean="0"/>
                <a:t>+</a:t>
              </a:r>
              <a:r>
                <a:rPr lang="es-AR" sz="2400" dirty="0" smtClean="0"/>
                <a:t> + 4 ATP + 2 GTP + 6H</a:t>
              </a:r>
              <a:r>
                <a:rPr lang="es-AR" sz="2400" baseline="-25000" dirty="0" smtClean="0"/>
                <a:t>2</a:t>
              </a:r>
              <a:r>
                <a:rPr lang="es-AR" sz="2400" dirty="0" smtClean="0"/>
                <a:t>O	</a:t>
              </a:r>
              <a:r>
                <a:rPr lang="es-AR" sz="2400" dirty="0"/>
                <a:t>	</a:t>
              </a:r>
              <a:r>
                <a:rPr lang="es-AR" sz="2400" dirty="0" smtClean="0"/>
                <a:t>		</a:t>
              </a:r>
              <a:r>
                <a:rPr lang="es-AR" sz="2400" dirty="0" smtClean="0"/>
                <a:t>Glucosa +  2 NAD</a:t>
              </a:r>
              <a:r>
                <a:rPr lang="es-AR" sz="2400" baseline="30000" dirty="0" smtClean="0"/>
                <a:t>+</a:t>
              </a:r>
              <a:r>
                <a:rPr lang="es-AR" sz="2400" dirty="0" smtClean="0"/>
                <a:t> + 4 ADP + 2GDP + 6 Pi </a:t>
              </a:r>
            </a:p>
            <a:p>
              <a:endParaRPr lang="es-AR" sz="2400" dirty="0"/>
            </a:p>
          </p:txBody>
        </p:sp>
        <p:cxnSp>
          <p:nvCxnSpPr>
            <p:cNvPr id="8" name="7 Conector recto de flecha"/>
            <p:cNvCxnSpPr/>
            <p:nvPr/>
          </p:nvCxnSpPr>
          <p:spPr>
            <a:xfrm>
              <a:off x="6651231" y="2780928"/>
              <a:ext cx="39604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19 Grupo"/>
          <p:cNvGrpSpPr/>
          <p:nvPr/>
        </p:nvGrpSpPr>
        <p:grpSpPr>
          <a:xfrm>
            <a:off x="459813" y="4237637"/>
            <a:ext cx="6840760" cy="830997"/>
            <a:chOff x="459813" y="4237637"/>
            <a:chExt cx="6840760" cy="830997"/>
          </a:xfrm>
        </p:grpSpPr>
        <p:sp>
          <p:nvSpPr>
            <p:cNvPr id="9" name="8 CuadroTexto"/>
            <p:cNvSpPr txBox="1"/>
            <p:nvPr/>
          </p:nvSpPr>
          <p:spPr>
            <a:xfrm>
              <a:off x="459813" y="4237637"/>
              <a:ext cx="6840760" cy="830997"/>
            </a:xfrm>
            <a:prstGeom prst="rect">
              <a:avLst/>
            </a:prstGeom>
            <a:noFill/>
            <a:ln w="38100">
              <a:solidFill>
                <a:srgbClr val="00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>
                  <a:solidFill>
                    <a:srgbClr val="00B050"/>
                  </a:solidFill>
                </a:rPr>
                <a:t>Total:</a:t>
              </a:r>
              <a:r>
                <a:rPr lang="es-AR" sz="2400" dirty="0" smtClean="0"/>
                <a:t> 2 ATP + 2 GTP </a:t>
              </a:r>
              <a:r>
                <a:rPr lang="es-AR" sz="2400" dirty="0" smtClean="0"/>
                <a:t>+ 4H</a:t>
              </a:r>
              <a:r>
                <a:rPr lang="es-AR" sz="2400" baseline="-25000" dirty="0" smtClean="0"/>
                <a:t>2</a:t>
              </a:r>
              <a:r>
                <a:rPr lang="es-AR" sz="2400" dirty="0" smtClean="0"/>
                <a:t>O	      2 ADP + 2 GDP + 4 Pi	</a:t>
              </a:r>
              <a:endParaRPr lang="es-AR" sz="2400" dirty="0"/>
            </a:p>
          </p:txBody>
        </p:sp>
        <p:cxnSp>
          <p:nvCxnSpPr>
            <p:cNvPr id="10" name="9 Conector recto de flecha"/>
            <p:cNvCxnSpPr/>
            <p:nvPr/>
          </p:nvCxnSpPr>
          <p:spPr>
            <a:xfrm>
              <a:off x="4092132" y="4509120"/>
              <a:ext cx="39604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13 Conector curvado"/>
          <p:cNvCxnSpPr/>
          <p:nvPr/>
        </p:nvCxnSpPr>
        <p:spPr>
          <a:xfrm>
            <a:off x="5889320" y="5103308"/>
            <a:ext cx="792088" cy="432048"/>
          </a:xfrm>
          <a:prstGeom prst="curvedConnector3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6742119" y="5296508"/>
            <a:ext cx="1512168" cy="646331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/>
              <a:t>Pérdida de energía libre</a:t>
            </a:r>
            <a:endParaRPr lang="es-AR" dirty="0"/>
          </a:p>
        </p:txBody>
      </p:sp>
      <p:sp>
        <p:nvSpPr>
          <p:cNvPr id="16" name="15 CuadroTexto"/>
          <p:cNvSpPr txBox="1"/>
          <p:nvPr/>
        </p:nvSpPr>
        <p:spPr>
          <a:xfrm>
            <a:off x="5646293" y="6150495"/>
            <a:ext cx="2070230" cy="461665"/>
          </a:xfrm>
          <a:prstGeom prst="rect">
            <a:avLst/>
          </a:prstGeom>
          <a:noFill/>
          <a:ln w="28575"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i="1" dirty="0" smtClean="0">
                <a:solidFill>
                  <a:srgbClr val="00B050"/>
                </a:solidFill>
              </a:rPr>
              <a:t>REGULACIÓN</a:t>
            </a:r>
            <a:endParaRPr lang="es-AR" sz="24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67544" y="764704"/>
            <a:ext cx="2520280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SACIEDAD : CONCENTRACIÓN DE GLUCOSA ALTA</a:t>
            </a:r>
            <a:endParaRPr lang="es-AR" sz="2400" dirty="0"/>
          </a:p>
        </p:txBody>
      </p:sp>
      <p:sp>
        <p:nvSpPr>
          <p:cNvPr id="3" name="2 CuadroTexto"/>
          <p:cNvSpPr txBox="1"/>
          <p:nvPr/>
        </p:nvSpPr>
        <p:spPr>
          <a:xfrm>
            <a:off x="4518515" y="404664"/>
            <a:ext cx="3672408" cy="23083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CONSERVACIÓN DE COMBUSTIBLE: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dirty="0" smtClean="0"/>
              <a:t>SÍNTESIS DE GLUCÓGENO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dirty="0" smtClean="0"/>
              <a:t>ACTIVA VÍA GLICOLÍTICA PARA LA SÍNTESIS DE ACIDOS GRASOS (TG)</a:t>
            </a:r>
            <a:endParaRPr lang="es-AR" sz="2400" dirty="0"/>
          </a:p>
        </p:txBody>
      </p:sp>
      <p:sp>
        <p:nvSpPr>
          <p:cNvPr id="4" name="3 Flecha derecha"/>
          <p:cNvSpPr/>
          <p:nvPr/>
        </p:nvSpPr>
        <p:spPr>
          <a:xfrm>
            <a:off x="3203848" y="1226369"/>
            <a:ext cx="1152128" cy="41549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539552" y="3803848"/>
            <a:ext cx="2160240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AYUNO</a:t>
            </a:r>
            <a:endParaRPr lang="es-AR" sz="2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139952" y="3434515"/>
            <a:ext cx="4680520" cy="156966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DEGRADACIÓN DE GLUCÓGENO</a:t>
            </a:r>
          </a:p>
          <a:p>
            <a:endParaRPr lang="es-AR" sz="2400" dirty="0" smtClean="0"/>
          </a:p>
          <a:p>
            <a:r>
              <a:rPr lang="es-AR" sz="2400" dirty="0" smtClean="0"/>
              <a:t>ACTIVACIÓN DE GLUCONEOGÉNESIS DESDE GLICEROL Y AMINOÁCIDOS</a:t>
            </a:r>
            <a:endParaRPr lang="es-AR" sz="2400" dirty="0"/>
          </a:p>
        </p:txBody>
      </p:sp>
      <p:sp>
        <p:nvSpPr>
          <p:cNvPr id="7" name="6 Flecha derecha"/>
          <p:cNvSpPr/>
          <p:nvPr/>
        </p:nvSpPr>
        <p:spPr>
          <a:xfrm>
            <a:off x="2963096" y="3937556"/>
            <a:ext cx="1080120" cy="43204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2256468" y="5124381"/>
            <a:ext cx="1883484" cy="461665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i="1" dirty="0" smtClean="0">
                <a:solidFill>
                  <a:srgbClr val="00B050"/>
                </a:solidFill>
              </a:rPr>
              <a:t>GLUCAGÓN</a:t>
            </a:r>
            <a:endParaRPr lang="es-AR" sz="2400" b="1" i="1" dirty="0">
              <a:solidFill>
                <a:srgbClr val="00B050"/>
              </a:solidFill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1727684" y="4369604"/>
            <a:ext cx="396044" cy="9856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86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785225" cy="11430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dirty="0" smtClean="0"/>
              <a:t>REGULACIÓN DE LA GLUCONEOGÉNESIS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411" y="1587501"/>
            <a:ext cx="8229600" cy="4525962"/>
          </a:xfrm>
          <a:solidFill>
            <a:srgbClr val="F5E1A9"/>
          </a:solidFill>
        </p:spPr>
        <p:txBody>
          <a:bodyPr/>
          <a:lstStyle/>
          <a:p>
            <a:r>
              <a:rPr lang="es-ES" altLang="es-AR" sz="2800" b="1" dirty="0" smtClean="0"/>
              <a:t>Hormonal: </a:t>
            </a:r>
            <a:endParaRPr lang="es-MX" altLang="es-AR" sz="2800" b="1" dirty="0" smtClean="0"/>
          </a:p>
          <a:p>
            <a:endParaRPr lang="es-MX" altLang="es-AR" sz="2800" b="1" dirty="0" smtClean="0"/>
          </a:p>
          <a:p>
            <a:endParaRPr lang="es-MX" altLang="es-AR" sz="2800" b="1" dirty="0" smtClean="0"/>
          </a:p>
          <a:p>
            <a:pPr>
              <a:buFontTx/>
              <a:buNone/>
            </a:pPr>
            <a:endParaRPr lang="es-MX" altLang="es-AR" sz="2800" b="1" dirty="0" smtClean="0"/>
          </a:p>
          <a:p>
            <a:r>
              <a:rPr lang="es-MX" altLang="es-AR" sz="2800" b="1" dirty="0" err="1" smtClean="0"/>
              <a:t>Alostérica</a:t>
            </a:r>
            <a:endParaRPr lang="es-ES" altLang="es-AR" sz="2800" b="1" dirty="0" smtClean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900113" y="2348880"/>
            <a:ext cx="2016125" cy="528637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dirty="0"/>
              <a:t>Glucagón</a:t>
            </a:r>
          </a:p>
        </p:txBody>
      </p:sp>
      <p:sp>
        <p:nvSpPr>
          <p:cNvPr id="41989" name="Oval 5"/>
          <p:cNvSpPr>
            <a:spLocks noChangeArrowheads="1"/>
          </p:cNvSpPr>
          <p:nvPr/>
        </p:nvSpPr>
        <p:spPr bwMode="auto">
          <a:xfrm>
            <a:off x="3563938" y="1628775"/>
            <a:ext cx="4481512" cy="1914525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/>
              <a:t>Activa la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/>
              <a:t> Gluconeogénesis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800" b="1"/>
              <a:t>a nivel de la FBFasa</a:t>
            </a:r>
            <a:endParaRPr lang="es-ES" altLang="es-AR" sz="2800" b="1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11188" y="5157788"/>
            <a:ext cx="2520950" cy="955675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/>
              <a:t>Fructosa-1,6 bisfosfatasa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3779838" y="4005263"/>
            <a:ext cx="3384550" cy="1046162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/>
              <a:t>(+) Acetil-CoA</a:t>
            </a:r>
            <a:endParaRPr lang="es-ES" altLang="es-AR" sz="2800" b="1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11188" y="4149725"/>
            <a:ext cx="2520950" cy="955675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/>
              <a:t>Piruvato carboxilasa</a:t>
            </a:r>
          </a:p>
        </p:txBody>
      </p:sp>
      <p:sp>
        <p:nvSpPr>
          <p:cNvPr id="41993" name="Oval 9"/>
          <p:cNvSpPr>
            <a:spLocks noChangeArrowheads="1"/>
          </p:cNvSpPr>
          <p:nvPr/>
        </p:nvSpPr>
        <p:spPr bwMode="auto">
          <a:xfrm>
            <a:off x="3924300" y="5157788"/>
            <a:ext cx="3384550" cy="1046162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/>
              <a:t>(-) AMP y ADP</a:t>
            </a:r>
            <a:endParaRPr lang="es-ES" altLang="es-AR" sz="2800" b="1"/>
          </a:p>
        </p:txBody>
      </p:sp>
    </p:spTree>
    <p:extLst>
      <p:ext uri="{BB962C8B-B14F-4D97-AF65-F5344CB8AC3E}">
        <p14:creationId xmlns:p14="http://schemas.microsoft.com/office/powerpoint/2010/main" val="83464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9388" y="115888"/>
            <a:ext cx="8785225" cy="1143000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AR" sz="3200" b="1" smtClean="0"/>
              <a:t>REGULACIÓN DE LA GLUCONEOGÉNESIS</a:t>
            </a:r>
            <a:endParaRPr lang="es-ES" altLang="es-AR" sz="3200" b="1" dirty="0"/>
          </a:p>
        </p:txBody>
      </p:sp>
      <p:grpSp>
        <p:nvGrpSpPr>
          <p:cNvPr id="18" name="17 Grupo"/>
          <p:cNvGrpSpPr/>
          <p:nvPr/>
        </p:nvGrpSpPr>
        <p:grpSpPr>
          <a:xfrm>
            <a:off x="578037" y="1844824"/>
            <a:ext cx="8229600" cy="4525962"/>
            <a:chOff x="578037" y="2204864"/>
            <a:chExt cx="8229600" cy="4525962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>
            <a:xfrm>
              <a:off x="578037" y="2204864"/>
              <a:ext cx="8229600" cy="4525962"/>
            </a:xfrm>
            <a:prstGeom prst="rect">
              <a:avLst/>
            </a:prstGeom>
            <a:solidFill>
              <a:srgbClr val="F5E1A9"/>
            </a:solidFill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altLang="es-AR" sz="2800" b="1" dirty="0" err="1" smtClean="0"/>
                <a:t>Transcripcional</a:t>
              </a:r>
              <a:r>
                <a:rPr lang="es-ES" altLang="es-AR" sz="2800" b="1" dirty="0" smtClean="0"/>
                <a:t>: </a:t>
              </a:r>
              <a:endParaRPr lang="es-MX" altLang="es-AR" sz="2800" b="1" dirty="0" smtClean="0"/>
            </a:p>
            <a:p>
              <a:endParaRPr lang="es-MX" altLang="es-AR" sz="2800" b="1" dirty="0" smtClean="0"/>
            </a:p>
            <a:p>
              <a:endParaRPr lang="es-MX" altLang="es-AR" sz="2800" b="1" dirty="0" smtClean="0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827584" y="3212976"/>
              <a:ext cx="3168352" cy="12003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/>
                <a:t>GLUCAGÓN</a:t>
              </a:r>
            </a:p>
            <a:p>
              <a:r>
                <a:rPr lang="es-AR" sz="2400" b="1" dirty="0" smtClean="0"/>
                <a:t>GLUCOCORTICOIDES HORMONA TIROIDEA</a:t>
              </a:r>
              <a:endParaRPr lang="es-AR" sz="2400" b="1" dirty="0"/>
            </a:p>
          </p:txBody>
        </p:sp>
        <p:sp>
          <p:nvSpPr>
            <p:cNvPr id="9" name="8 Elipse"/>
            <p:cNvSpPr/>
            <p:nvPr/>
          </p:nvSpPr>
          <p:spPr>
            <a:xfrm>
              <a:off x="4932040" y="3501008"/>
              <a:ext cx="3816424" cy="208823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5364088" y="3966155"/>
              <a:ext cx="3351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/>
                <a:t>TRANSCRIPCIÓN </a:t>
              </a:r>
            </a:p>
            <a:p>
              <a:r>
                <a:rPr lang="es-AR" sz="2400" b="1" dirty="0" smtClean="0"/>
                <a:t>PEP CARBOXIQUINASA</a:t>
              </a:r>
              <a:endParaRPr lang="es-AR" sz="2400" b="1" dirty="0"/>
            </a:p>
          </p:txBody>
        </p:sp>
        <p:cxnSp>
          <p:nvCxnSpPr>
            <p:cNvPr id="12" name="11 Conector recto de flecha"/>
            <p:cNvCxnSpPr/>
            <p:nvPr/>
          </p:nvCxnSpPr>
          <p:spPr>
            <a:xfrm>
              <a:off x="4067944" y="3645024"/>
              <a:ext cx="936104" cy="504056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12 CuadroTexto"/>
            <p:cNvSpPr txBox="1"/>
            <p:nvPr/>
          </p:nvSpPr>
          <p:spPr>
            <a:xfrm rot="20913529">
              <a:off x="4288901" y="3269314"/>
              <a:ext cx="1692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>
                  <a:solidFill>
                    <a:srgbClr val="FF0000"/>
                  </a:solidFill>
                </a:rPr>
                <a:t>ACTIVAN</a:t>
              </a:r>
              <a:endParaRPr lang="es-AR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1187624" y="5373216"/>
              <a:ext cx="2016224" cy="46166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/>
                <a:t>INSULINA</a:t>
              </a:r>
              <a:endParaRPr lang="es-AR" sz="2400" b="1" dirty="0"/>
            </a:p>
          </p:txBody>
        </p:sp>
        <p:cxnSp>
          <p:nvCxnSpPr>
            <p:cNvPr id="16" name="15 Conector recto de flecha"/>
            <p:cNvCxnSpPr/>
            <p:nvPr/>
          </p:nvCxnSpPr>
          <p:spPr>
            <a:xfrm flipV="1">
              <a:off x="3563888" y="5157192"/>
              <a:ext cx="1571121" cy="576064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16 CuadroTexto"/>
            <p:cNvSpPr txBox="1"/>
            <p:nvPr/>
          </p:nvSpPr>
          <p:spPr>
            <a:xfrm rot="1142324">
              <a:off x="4526426" y="5744156"/>
              <a:ext cx="13219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/>
                <a:t>INHIBEN</a:t>
              </a:r>
              <a:endParaRPr lang="es-AR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8297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CICLO DE CORI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67544" y="1667619"/>
            <a:ext cx="7199312" cy="3892550"/>
            <a:chOff x="657" y="1071"/>
            <a:chExt cx="4535" cy="245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657" y="1071"/>
              <a:ext cx="4535" cy="2452"/>
              <a:chOff x="657" y="1071"/>
              <a:chExt cx="4535" cy="2452"/>
            </a:xfrm>
          </p:grpSpPr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527"/>
              <a:stretch>
                <a:fillRect/>
              </a:stretch>
            </p:blipFill>
            <p:spPr bwMode="auto">
              <a:xfrm>
                <a:off x="657" y="1071"/>
                <a:ext cx="4536" cy="2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 flipH="1">
                <a:off x="2377" y="2717"/>
                <a:ext cx="758" cy="1"/>
              </a:xfrm>
              <a:prstGeom prst="line">
                <a:avLst/>
              </a:prstGeom>
              <a:noFill/>
              <a:ln w="108000">
                <a:solidFill>
                  <a:srgbClr val="FFFFFF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3051" y="2597"/>
              <a:ext cx="798" cy="4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</p:grpSp>
      <p:sp>
        <p:nvSpPr>
          <p:cNvPr id="9" name="8 Elipse"/>
          <p:cNvSpPr/>
          <p:nvPr/>
        </p:nvSpPr>
        <p:spPr>
          <a:xfrm>
            <a:off x="5796136" y="3068960"/>
            <a:ext cx="2160240" cy="24927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9 CuadroTexto"/>
          <p:cNvSpPr txBox="1"/>
          <p:nvPr/>
        </p:nvSpPr>
        <p:spPr>
          <a:xfrm>
            <a:off x="7956376" y="4090144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chemeClr val="tx2"/>
                </a:solidFill>
              </a:rPr>
              <a:t>SE OBTIENE ATP</a:t>
            </a:r>
            <a:endParaRPr lang="es-AR" sz="2000" b="1" dirty="0">
              <a:solidFill>
                <a:schemeClr val="tx2"/>
              </a:solidFill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2123728" y="2924944"/>
            <a:ext cx="2133625" cy="2880320"/>
          </a:xfrm>
          <a:prstGeom prst="ellipse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1403648" y="5981971"/>
            <a:ext cx="561662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FF0000"/>
                </a:solidFill>
              </a:rPr>
              <a:t>CONSUMO DE ATP, PROVENIENTE DE LA FOSFORILACIÓN OXIDATIVA: DEUDA DE OXIGENO</a:t>
            </a:r>
            <a:endParaRPr lang="es-A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9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body" idx="1"/>
          </p:nvPr>
        </p:nvSpPr>
        <p:spPr>
          <a:solidFill>
            <a:srgbClr val="DDDDDD"/>
          </a:solidFill>
        </p:spPr>
        <p:txBody>
          <a:bodyPr/>
          <a:lstStyle/>
          <a:p>
            <a:r>
              <a:rPr lang="es-ES" altLang="es-AR" smtClean="0"/>
              <a:t>La vía de la pentosas consta de dos fases: Una oxidativa y una no oxidativa</a:t>
            </a:r>
          </a:p>
          <a:p>
            <a:r>
              <a:rPr lang="es-ES" altLang="es-AR" smtClean="0"/>
              <a:t>La reacciones de la vía oxidativa son irreversibles</a:t>
            </a:r>
          </a:p>
          <a:p>
            <a:r>
              <a:rPr lang="es-ES" altLang="es-AR" smtClean="0"/>
              <a:t>Las reacciones de la vía no oxidativa son reversibles</a:t>
            </a:r>
          </a:p>
          <a:p>
            <a:r>
              <a:rPr lang="es-ES" altLang="es-AR" smtClean="0"/>
              <a:t>Según las necesidades de la célula es activa una u otra vía.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s-AR" sz="3600" b="1" dirty="0" smtClean="0"/>
              <a:t>CARACTERISTICAS DE LAS REACCIONES DE LA VIA DE LAS PENTOSAS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41693851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pic>
        <p:nvPicPr>
          <p:cNvPr id="47109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47529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33825"/>
            <a:ext cx="1512887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228600" y="3657600"/>
            <a:ext cx="22193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Glucosa-6-fosfato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2771775" y="3644900"/>
            <a:ext cx="26765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6-fosfogluconolactona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619250" y="2420938"/>
            <a:ext cx="1943100" cy="5778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 i="1">
                <a:solidFill>
                  <a:srgbClr val="DC425C"/>
                </a:solidFill>
              </a:rPr>
              <a:t>Glucosa-6-fosfato deshidrogenasa</a:t>
            </a:r>
          </a:p>
        </p:txBody>
      </p:sp>
      <p:pic>
        <p:nvPicPr>
          <p:cNvPr id="47114" name="Picture 10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84313"/>
            <a:ext cx="17637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4876800" y="2743200"/>
            <a:ext cx="1143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pic>
        <p:nvPicPr>
          <p:cNvPr id="47116" name="Picture 12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76700"/>
            <a:ext cx="15843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2667000" y="5334000"/>
            <a:ext cx="2209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2209800" y="4692650"/>
            <a:ext cx="923925" cy="336550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/>
              <a:t>NADP</a:t>
            </a:r>
            <a:r>
              <a:rPr lang="es-ES" altLang="es-AR" sz="1600" b="1" baseline="30000"/>
              <a:t>+</a:t>
            </a:r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2971800" y="4692650"/>
            <a:ext cx="1455738" cy="333375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/>
              <a:t>NADPH + H</a:t>
            </a:r>
            <a:r>
              <a:rPr lang="es-ES" altLang="es-AR" sz="1600" b="1" baseline="30000"/>
              <a:t>+</a:t>
            </a:r>
          </a:p>
        </p:txBody>
      </p:sp>
      <p:sp>
        <p:nvSpPr>
          <p:cNvPr id="47120" name="Freeform 16"/>
          <p:cNvSpPr>
            <a:spLocks/>
          </p:cNvSpPr>
          <p:nvPr/>
        </p:nvSpPr>
        <p:spPr bwMode="auto">
          <a:xfrm>
            <a:off x="2667000" y="5029200"/>
            <a:ext cx="673100" cy="230188"/>
          </a:xfrm>
          <a:custGeom>
            <a:avLst/>
            <a:gdLst>
              <a:gd name="T0" fmla="*/ 2147483647 w 424"/>
              <a:gd name="T1" fmla="*/ 2147483647 h 145"/>
              <a:gd name="T2" fmla="*/ 2147483647 w 424"/>
              <a:gd name="T3" fmla="*/ 2147483647 h 145"/>
              <a:gd name="T4" fmla="*/ 2147483647 w 424"/>
              <a:gd name="T5" fmla="*/ 2147483647 h 145"/>
              <a:gd name="T6" fmla="*/ 2147483647 w 424"/>
              <a:gd name="T7" fmla="*/ 2147483647 h 145"/>
              <a:gd name="T8" fmla="*/ 2147483647 w 424"/>
              <a:gd name="T9" fmla="*/ 2147483647 h 145"/>
              <a:gd name="T10" fmla="*/ 2147483647 w 424"/>
              <a:gd name="T11" fmla="*/ 2147483647 h 145"/>
              <a:gd name="T12" fmla="*/ 2147483647 w 424"/>
              <a:gd name="T13" fmla="*/ 2147483647 h 145"/>
              <a:gd name="T14" fmla="*/ 2147483647 w 424"/>
              <a:gd name="T15" fmla="*/ 2147483647 h 145"/>
              <a:gd name="T16" fmla="*/ 2147483647 w 424"/>
              <a:gd name="T17" fmla="*/ 2147483647 h 145"/>
              <a:gd name="T18" fmla="*/ 2147483647 w 424"/>
              <a:gd name="T19" fmla="*/ 2147483647 h 145"/>
              <a:gd name="T20" fmla="*/ 2147483647 w 424"/>
              <a:gd name="T21" fmla="*/ 2147483647 h 145"/>
              <a:gd name="T22" fmla="*/ 2147483647 w 424"/>
              <a:gd name="T23" fmla="*/ 2147483647 h 145"/>
              <a:gd name="T24" fmla="*/ 2147483647 w 424"/>
              <a:gd name="T25" fmla="*/ 2147483647 h 145"/>
              <a:gd name="T26" fmla="*/ 2147483647 w 424"/>
              <a:gd name="T27" fmla="*/ 2147483647 h 145"/>
              <a:gd name="T28" fmla="*/ 2147483647 w 424"/>
              <a:gd name="T29" fmla="*/ 2147483647 h 145"/>
              <a:gd name="T30" fmla="*/ 2147483647 w 424"/>
              <a:gd name="T31" fmla="*/ 2147483647 h 145"/>
              <a:gd name="T32" fmla="*/ 2147483647 w 424"/>
              <a:gd name="T33" fmla="*/ 2147483647 h 145"/>
              <a:gd name="T34" fmla="*/ 2147483647 w 424"/>
              <a:gd name="T35" fmla="*/ 2147483647 h 145"/>
              <a:gd name="T36" fmla="*/ 2147483647 w 424"/>
              <a:gd name="T37" fmla="*/ 2147483647 h 145"/>
              <a:gd name="T38" fmla="*/ 2147483647 w 424"/>
              <a:gd name="T39" fmla="*/ 2147483647 h 145"/>
              <a:gd name="T40" fmla="*/ 2147483647 w 424"/>
              <a:gd name="T41" fmla="*/ 2147483647 h 145"/>
              <a:gd name="T42" fmla="*/ 2147483647 w 424"/>
              <a:gd name="T43" fmla="*/ 2147483647 h 145"/>
              <a:gd name="T44" fmla="*/ 2147483647 w 424"/>
              <a:gd name="T45" fmla="*/ 2147483647 h 145"/>
              <a:gd name="T46" fmla="*/ 2147483647 w 424"/>
              <a:gd name="T47" fmla="*/ 2147483647 h 145"/>
              <a:gd name="T48" fmla="*/ 2147483647 w 424"/>
              <a:gd name="T49" fmla="*/ 2147483647 h 145"/>
              <a:gd name="T50" fmla="*/ 2147483647 w 424"/>
              <a:gd name="T51" fmla="*/ 2147483647 h 145"/>
              <a:gd name="T52" fmla="*/ 2147483647 w 424"/>
              <a:gd name="T53" fmla="*/ 2147483647 h 145"/>
              <a:gd name="T54" fmla="*/ 2147483647 w 424"/>
              <a:gd name="T55" fmla="*/ 2147483647 h 145"/>
              <a:gd name="T56" fmla="*/ 2147483647 w 424"/>
              <a:gd name="T57" fmla="*/ 2147483647 h 145"/>
              <a:gd name="T58" fmla="*/ 2147483647 w 424"/>
              <a:gd name="T59" fmla="*/ 2147483647 h 145"/>
              <a:gd name="T60" fmla="*/ 2147483647 w 424"/>
              <a:gd name="T61" fmla="*/ 2147483647 h 145"/>
              <a:gd name="T62" fmla="*/ 2147483647 w 424"/>
              <a:gd name="T63" fmla="*/ 2147483647 h 145"/>
              <a:gd name="T64" fmla="*/ 2147483647 w 424"/>
              <a:gd name="T65" fmla="*/ 2147483647 h 145"/>
              <a:gd name="T66" fmla="*/ 2147483647 w 424"/>
              <a:gd name="T67" fmla="*/ 2147483647 h 145"/>
              <a:gd name="T68" fmla="*/ 2147483647 w 424"/>
              <a:gd name="T69" fmla="*/ 2147483647 h 145"/>
              <a:gd name="T70" fmla="*/ 2147483647 w 424"/>
              <a:gd name="T71" fmla="*/ 2147483647 h 145"/>
              <a:gd name="T72" fmla="*/ 2147483647 w 424"/>
              <a:gd name="T73" fmla="*/ 2147483647 h 145"/>
              <a:gd name="T74" fmla="*/ 2147483647 w 424"/>
              <a:gd name="T75" fmla="*/ 2147483647 h 145"/>
              <a:gd name="T76" fmla="*/ 2147483647 w 424"/>
              <a:gd name="T77" fmla="*/ 2147483647 h 145"/>
              <a:gd name="T78" fmla="*/ 0 w 424"/>
              <a:gd name="T79" fmla="*/ 0 h 1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24"/>
              <a:gd name="T121" fmla="*/ 0 h 145"/>
              <a:gd name="T122" fmla="*/ 424 w 424"/>
              <a:gd name="T123" fmla="*/ 145 h 14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24" h="145">
                <a:moveTo>
                  <a:pt x="0" y="0"/>
                </a:moveTo>
                <a:lnTo>
                  <a:pt x="1" y="15"/>
                </a:lnTo>
                <a:lnTo>
                  <a:pt x="3" y="29"/>
                </a:lnTo>
                <a:lnTo>
                  <a:pt x="7" y="43"/>
                </a:lnTo>
                <a:lnTo>
                  <a:pt x="12" y="56"/>
                </a:lnTo>
                <a:lnTo>
                  <a:pt x="18" y="69"/>
                </a:lnTo>
                <a:lnTo>
                  <a:pt x="26" y="81"/>
                </a:lnTo>
                <a:lnTo>
                  <a:pt x="35" y="92"/>
                </a:lnTo>
                <a:lnTo>
                  <a:pt x="39" y="97"/>
                </a:lnTo>
                <a:lnTo>
                  <a:pt x="44" y="102"/>
                </a:lnTo>
                <a:lnTo>
                  <a:pt x="50" y="107"/>
                </a:lnTo>
                <a:lnTo>
                  <a:pt x="55" y="111"/>
                </a:lnTo>
                <a:lnTo>
                  <a:pt x="61" y="116"/>
                </a:lnTo>
                <a:lnTo>
                  <a:pt x="66" y="120"/>
                </a:lnTo>
                <a:lnTo>
                  <a:pt x="73" y="123"/>
                </a:lnTo>
                <a:lnTo>
                  <a:pt x="79" y="127"/>
                </a:lnTo>
                <a:lnTo>
                  <a:pt x="85" y="130"/>
                </a:lnTo>
                <a:lnTo>
                  <a:pt x="92" y="133"/>
                </a:lnTo>
                <a:lnTo>
                  <a:pt x="99" y="135"/>
                </a:lnTo>
                <a:lnTo>
                  <a:pt x="107" y="138"/>
                </a:lnTo>
                <a:lnTo>
                  <a:pt x="113" y="140"/>
                </a:lnTo>
                <a:lnTo>
                  <a:pt x="121" y="141"/>
                </a:lnTo>
                <a:lnTo>
                  <a:pt x="128" y="142"/>
                </a:lnTo>
                <a:lnTo>
                  <a:pt x="136" y="143"/>
                </a:lnTo>
                <a:lnTo>
                  <a:pt x="144" y="144"/>
                </a:lnTo>
                <a:lnTo>
                  <a:pt x="151" y="144"/>
                </a:lnTo>
                <a:lnTo>
                  <a:pt x="238" y="144"/>
                </a:lnTo>
                <a:lnTo>
                  <a:pt x="250" y="144"/>
                </a:lnTo>
                <a:lnTo>
                  <a:pt x="262" y="142"/>
                </a:lnTo>
                <a:lnTo>
                  <a:pt x="273" y="140"/>
                </a:lnTo>
                <a:lnTo>
                  <a:pt x="284" y="137"/>
                </a:lnTo>
                <a:lnTo>
                  <a:pt x="295" y="133"/>
                </a:lnTo>
                <a:lnTo>
                  <a:pt x="305" y="129"/>
                </a:lnTo>
                <a:lnTo>
                  <a:pt x="315" y="124"/>
                </a:lnTo>
                <a:lnTo>
                  <a:pt x="325" y="118"/>
                </a:lnTo>
                <a:lnTo>
                  <a:pt x="334" y="111"/>
                </a:lnTo>
                <a:lnTo>
                  <a:pt x="343" y="104"/>
                </a:lnTo>
                <a:lnTo>
                  <a:pt x="351" y="96"/>
                </a:lnTo>
                <a:lnTo>
                  <a:pt x="358" y="87"/>
                </a:lnTo>
                <a:lnTo>
                  <a:pt x="364" y="78"/>
                </a:lnTo>
                <a:lnTo>
                  <a:pt x="370" y="69"/>
                </a:lnTo>
                <a:lnTo>
                  <a:pt x="376" y="59"/>
                </a:lnTo>
                <a:lnTo>
                  <a:pt x="380" y="48"/>
                </a:lnTo>
                <a:lnTo>
                  <a:pt x="423" y="48"/>
                </a:lnTo>
                <a:lnTo>
                  <a:pt x="346" y="0"/>
                </a:lnTo>
                <a:lnTo>
                  <a:pt x="251" y="48"/>
                </a:lnTo>
                <a:lnTo>
                  <a:pt x="294" y="48"/>
                </a:lnTo>
                <a:lnTo>
                  <a:pt x="290" y="56"/>
                </a:lnTo>
                <a:lnTo>
                  <a:pt x="287" y="64"/>
                </a:lnTo>
                <a:lnTo>
                  <a:pt x="283" y="71"/>
                </a:lnTo>
                <a:lnTo>
                  <a:pt x="278" y="78"/>
                </a:lnTo>
                <a:lnTo>
                  <a:pt x="273" y="85"/>
                </a:lnTo>
                <a:lnTo>
                  <a:pt x="268" y="92"/>
                </a:lnTo>
                <a:lnTo>
                  <a:pt x="262" y="98"/>
                </a:lnTo>
                <a:lnTo>
                  <a:pt x="256" y="104"/>
                </a:lnTo>
                <a:lnTo>
                  <a:pt x="249" y="110"/>
                </a:lnTo>
                <a:lnTo>
                  <a:pt x="242" y="115"/>
                </a:lnTo>
                <a:lnTo>
                  <a:pt x="235" y="120"/>
                </a:lnTo>
                <a:lnTo>
                  <a:pt x="227" y="125"/>
                </a:lnTo>
                <a:lnTo>
                  <a:pt x="219" y="129"/>
                </a:lnTo>
                <a:lnTo>
                  <a:pt x="211" y="132"/>
                </a:lnTo>
                <a:lnTo>
                  <a:pt x="203" y="135"/>
                </a:lnTo>
                <a:lnTo>
                  <a:pt x="194" y="138"/>
                </a:lnTo>
                <a:lnTo>
                  <a:pt x="182" y="134"/>
                </a:lnTo>
                <a:lnTo>
                  <a:pt x="171" y="129"/>
                </a:lnTo>
                <a:lnTo>
                  <a:pt x="160" y="124"/>
                </a:lnTo>
                <a:lnTo>
                  <a:pt x="151" y="118"/>
                </a:lnTo>
                <a:lnTo>
                  <a:pt x="141" y="111"/>
                </a:lnTo>
                <a:lnTo>
                  <a:pt x="132" y="103"/>
                </a:lnTo>
                <a:lnTo>
                  <a:pt x="123" y="95"/>
                </a:lnTo>
                <a:lnTo>
                  <a:pt x="116" y="86"/>
                </a:lnTo>
                <a:lnTo>
                  <a:pt x="109" y="77"/>
                </a:lnTo>
                <a:lnTo>
                  <a:pt x="104" y="67"/>
                </a:lnTo>
                <a:lnTo>
                  <a:pt x="98" y="57"/>
                </a:lnTo>
                <a:lnTo>
                  <a:pt x="94" y="46"/>
                </a:lnTo>
                <a:lnTo>
                  <a:pt x="91" y="35"/>
                </a:lnTo>
                <a:lnTo>
                  <a:pt x="88" y="24"/>
                </a:lnTo>
                <a:lnTo>
                  <a:pt x="87" y="12"/>
                </a:lnTo>
                <a:lnTo>
                  <a:pt x="86" y="0"/>
                </a:lnTo>
                <a:lnTo>
                  <a:pt x="0" y="0"/>
                </a:lnTo>
              </a:path>
            </a:pathLst>
          </a:custGeom>
          <a:solidFill>
            <a:srgbClr val="F2B6C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47121" name="Oval 17"/>
          <p:cNvSpPr>
            <a:spLocks noChangeArrowheads="1"/>
          </p:cNvSpPr>
          <p:nvPr/>
        </p:nvSpPr>
        <p:spPr bwMode="auto">
          <a:xfrm>
            <a:off x="4140200" y="4868863"/>
            <a:ext cx="758825" cy="3778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 dirty="0"/>
              <a:t>CO</a:t>
            </a:r>
            <a:r>
              <a:rPr lang="es-ES" altLang="es-AR" sz="1800" b="1" baseline="-25000" dirty="0"/>
              <a:t>2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6319838" y="3429000"/>
            <a:ext cx="20669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6-fosfogluconato</a:t>
            </a: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468313" y="6237288"/>
            <a:ext cx="2066925" cy="363537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6-fosfogluconato</a:t>
            </a: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2514600" y="5410200"/>
            <a:ext cx="2219325" cy="6381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>
                <a:solidFill>
                  <a:srgbClr val="DC425C"/>
                </a:solidFill>
              </a:rPr>
              <a:t>6-fosfogluconato deshidrogenasa</a:t>
            </a:r>
          </a:p>
        </p:txBody>
      </p:sp>
      <p:sp>
        <p:nvSpPr>
          <p:cNvPr id="47125" name="Line 21"/>
          <p:cNvSpPr>
            <a:spLocks noChangeShapeType="1"/>
          </p:cNvSpPr>
          <p:nvPr/>
        </p:nvSpPr>
        <p:spPr bwMode="auto">
          <a:xfrm flipV="1">
            <a:off x="3810000" y="5105400"/>
            <a:ext cx="3048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26" name="Rectangle 22"/>
          <p:cNvSpPr>
            <a:spLocks noChangeArrowheads="1"/>
          </p:cNvSpPr>
          <p:nvPr/>
        </p:nvSpPr>
        <p:spPr bwMode="auto">
          <a:xfrm>
            <a:off x="4716463" y="6092825"/>
            <a:ext cx="2297112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Ribulosa 5-fosfato</a:t>
            </a:r>
          </a:p>
        </p:txBody>
      </p:sp>
      <p:sp>
        <p:nvSpPr>
          <p:cNvPr id="47127" name="Line 23"/>
          <p:cNvSpPr>
            <a:spLocks noChangeShapeType="1"/>
          </p:cNvSpPr>
          <p:nvPr/>
        </p:nvSpPr>
        <p:spPr bwMode="auto">
          <a:xfrm>
            <a:off x="6248400" y="5105400"/>
            <a:ext cx="121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28" name="Rectangle 24"/>
          <p:cNvSpPr>
            <a:spLocks noChangeArrowheads="1"/>
          </p:cNvSpPr>
          <p:nvPr/>
        </p:nvSpPr>
        <p:spPr bwMode="auto">
          <a:xfrm>
            <a:off x="7697788" y="4802188"/>
            <a:ext cx="1292225" cy="65087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 u="sng">
                <a:solidFill>
                  <a:schemeClr val="accent2"/>
                </a:solidFill>
              </a:rPr>
              <a:t>Ribosa-5-fosfato</a:t>
            </a:r>
          </a:p>
        </p:txBody>
      </p:sp>
      <p:sp>
        <p:nvSpPr>
          <p:cNvPr id="47129" name="Rectangle 25"/>
          <p:cNvSpPr>
            <a:spLocks noChangeArrowheads="1"/>
          </p:cNvSpPr>
          <p:nvPr/>
        </p:nvSpPr>
        <p:spPr bwMode="auto">
          <a:xfrm>
            <a:off x="6248400" y="5181600"/>
            <a:ext cx="1457325" cy="581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 i="1">
                <a:solidFill>
                  <a:srgbClr val="DC425C"/>
                </a:solidFill>
              </a:rPr>
              <a:t>Ribulosa-5-P isomerasa</a:t>
            </a:r>
          </a:p>
        </p:txBody>
      </p:sp>
      <p:sp>
        <p:nvSpPr>
          <p:cNvPr id="47130" name="Rectangle 26"/>
          <p:cNvSpPr>
            <a:spLocks noChangeArrowheads="1"/>
          </p:cNvSpPr>
          <p:nvPr/>
        </p:nvSpPr>
        <p:spPr bwMode="auto">
          <a:xfrm>
            <a:off x="4716463" y="2895600"/>
            <a:ext cx="1541462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>
                <a:solidFill>
                  <a:srgbClr val="DC425C"/>
                </a:solidFill>
              </a:rPr>
              <a:t>Lactonasa</a:t>
            </a:r>
          </a:p>
        </p:txBody>
      </p:sp>
      <p:sp>
        <p:nvSpPr>
          <p:cNvPr id="47131" name="Rectangle 27"/>
          <p:cNvSpPr>
            <a:spLocks noChangeArrowheads="1"/>
          </p:cNvSpPr>
          <p:nvPr/>
        </p:nvSpPr>
        <p:spPr bwMode="auto">
          <a:xfrm>
            <a:off x="2060575" y="2079625"/>
            <a:ext cx="1143000" cy="269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grpSp>
        <p:nvGrpSpPr>
          <p:cNvPr id="47132" name="Group 31"/>
          <p:cNvGrpSpPr>
            <a:grpSpLocks/>
          </p:cNvGrpSpPr>
          <p:nvPr/>
        </p:nvGrpSpPr>
        <p:grpSpPr bwMode="auto">
          <a:xfrm>
            <a:off x="1852613" y="1700213"/>
            <a:ext cx="2143125" cy="566737"/>
            <a:chOff x="912" y="1222"/>
            <a:chExt cx="1350" cy="357"/>
          </a:xfrm>
        </p:grpSpPr>
        <p:sp>
          <p:nvSpPr>
            <p:cNvPr id="47133" name="Rectangle 28"/>
            <p:cNvSpPr>
              <a:spLocks noChangeArrowheads="1"/>
            </p:cNvSpPr>
            <p:nvPr/>
          </p:nvSpPr>
          <p:spPr bwMode="auto">
            <a:xfrm>
              <a:off x="912" y="1222"/>
              <a:ext cx="582" cy="210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600" b="1"/>
                <a:t>NADP</a:t>
              </a:r>
              <a:r>
                <a:rPr lang="es-ES" altLang="es-AR" sz="1600" b="1" baseline="30000"/>
                <a:t>+</a:t>
              </a:r>
            </a:p>
          </p:txBody>
        </p:sp>
        <p:sp>
          <p:nvSpPr>
            <p:cNvPr id="47134" name="Rectangle 29"/>
            <p:cNvSpPr>
              <a:spLocks noChangeArrowheads="1"/>
            </p:cNvSpPr>
            <p:nvPr/>
          </p:nvSpPr>
          <p:spPr bwMode="auto">
            <a:xfrm>
              <a:off x="1392" y="1222"/>
              <a:ext cx="870" cy="210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600" b="1"/>
                <a:t>NADPH + H</a:t>
              </a:r>
              <a:r>
                <a:rPr lang="es-ES" altLang="es-AR" sz="1600" b="1" baseline="30000"/>
                <a:t>+</a:t>
              </a:r>
            </a:p>
          </p:txBody>
        </p:sp>
        <p:sp>
          <p:nvSpPr>
            <p:cNvPr id="47135" name="Freeform 30"/>
            <p:cNvSpPr>
              <a:spLocks/>
            </p:cNvSpPr>
            <p:nvPr/>
          </p:nvSpPr>
          <p:spPr bwMode="auto">
            <a:xfrm>
              <a:off x="1202" y="1434"/>
              <a:ext cx="424" cy="145"/>
            </a:xfrm>
            <a:custGeom>
              <a:avLst/>
              <a:gdLst>
                <a:gd name="T0" fmla="*/ 1 w 424"/>
                <a:gd name="T1" fmla="*/ 15 h 145"/>
                <a:gd name="T2" fmla="*/ 7 w 424"/>
                <a:gd name="T3" fmla="*/ 43 h 145"/>
                <a:gd name="T4" fmla="*/ 18 w 424"/>
                <a:gd name="T5" fmla="*/ 69 h 145"/>
                <a:gd name="T6" fmla="*/ 35 w 424"/>
                <a:gd name="T7" fmla="*/ 92 h 145"/>
                <a:gd name="T8" fmla="*/ 44 w 424"/>
                <a:gd name="T9" fmla="*/ 102 h 145"/>
                <a:gd name="T10" fmla="*/ 55 w 424"/>
                <a:gd name="T11" fmla="*/ 111 h 145"/>
                <a:gd name="T12" fmla="*/ 66 w 424"/>
                <a:gd name="T13" fmla="*/ 120 h 145"/>
                <a:gd name="T14" fmla="*/ 79 w 424"/>
                <a:gd name="T15" fmla="*/ 127 h 145"/>
                <a:gd name="T16" fmla="*/ 92 w 424"/>
                <a:gd name="T17" fmla="*/ 133 h 145"/>
                <a:gd name="T18" fmla="*/ 107 w 424"/>
                <a:gd name="T19" fmla="*/ 138 h 145"/>
                <a:gd name="T20" fmla="*/ 121 w 424"/>
                <a:gd name="T21" fmla="*/ 141 h 145"/>
                <a:gd name="T22" fmla="*/ 136 w 424"/>
                <a:gd name="T23" fmla="*/ 143 h 145"/>
                <a:gd name="T24" fmla="*/ 151 w 424"/>
                <a:gd name="T25" fmla="*/ 144 h 145"/>
                <a:gd name="T26" fmla="*/ 250 w 424"/>
                <a:gd name="T27" fmla="*/ 144 h 145"/>
                <a:gd name="T28" fmla="*/ 273 w 424"/>
                <a:gd name="T29" fmla="*/ 140 h 145"/>
                <a:gd name="T30" fmla="*/ 295 w 424"/>
                <a:gd name="T31" fmla="*/ 133 h 145"/>
                <a:gd name="T32" fmla="*/ 315 w 424"/>
                <a:gd name="T33" fmla="*/ 124 h 145"/>
                <a:gd name="T34" fmla="*/ 334 w 424"/>
                <a:gd name="T35" fmla="*/ 111 h 145"/>
                <a:gd name="T36" fmla="*/ 351 w 424"/>
                <a:gd name="T37" fmla="*/ 96 h 145"/>
                <a:gd name="T38" fmla="*/ 364 w 424"/>
                <a:gd name="T39" fmla="*/ 78 h 145"/>
                <a:gd name="T40" fmla="*/ 376 w 424"/>
                <a:gd name="T41" fmla="*/ 59 h 145"/>
                <a:gd name="T42" fmla="*/ 423 w 424"/>
                <a:gd name="T43" fmla="*/ 48 h 145"/>
                <a:gd name="T44" fmla="*/ 251 w 424"/>
                <a:gd name="T45" fmla="*/ 48 h 145"/>
                <a:gd name="T46" fmla="*/ 290 w 424"/>
                <a:gd name="T47" fmla="*/ 56 h 145"/>
                <a:gd name="T48" fmla="*/ 283 w 424"/>
                <a:gd name="T49" fmla="*/ 71 h 145"/>
                <a:gd name="T50" fmla="*/ 273 w 424"/>
                <a:gd name="T51" fmla="*/ 85 h 145"/>
                <a:gd name="T52" fmla="*/ 262 w 424"/>
                <a:gd name="T53" fmla="*/ 98 h 145"/>
                <a:gd name="T54" fmla="*/ 249 w 424"/>
                <a:gd name="T55" fmla="*/ 110 h 145"/>
                <a:gd name="T56" fmla="*/ 235 w 424"/>
                <a:gd name="T57" fmla="*/ 120 h 145"/>
                <a:gd name="T58" fmla="*/ 219 w 424"/>
                <a:gd name="T59" fmla="*/ 129 h 145"/>
                <a:gd name="T60" fmla="*/ 203 w 424"/>
                <a:gd name="T61" fmla="*/ 135 h 145"/>
                <a:gd name="T62" fmla="*/ 182 w 424"/>
                <a:gd name="T63" fmla="*/ 134 h 145"/>
                <a:gd name="T64" fmla="*/ 160 w 424"/>
                <a:gd name="T65" fmla="*/ 124 h 145"/>
                <a:gd name="T66" fmla="*/ 141 w 424"/>
                <a:gd name="T67" fmla="*/ 111 h 145"/>
                <a:gd name="T68" fmla="*/ 123 w 424"/>
                <a:gd name="T69" fmla="*/ 95 h 145"/>
                <a:gd name="T70" fmla="*/ 109 w 424"/>
                <a:gd name="T71" fmla="*/ 77 h 145"/>
                <a:gd name="T72" fmla="*/ 98 w 424"/>
                <a:gd name="T73" fmla="*/ 57 h 145"/>
                <a:gd name="T74" fmla="*/ 91 w 424"/>
                <a:gd name="T75" fmla="*/ 35 h 145"/>
                <a:gd name="T76" fmla="*/ 87 w 424"/>
                <a:gd name="T77" fmla="*/ 12 h 145"/>
                <a:gd name="T78" fmla="*/ 0 w 424"/>
                <a:gd name="T79" fmla="*/ 0 h 1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24"/>
                <a:gd name="T121" fmla="*/ 0 h 145"/>
                <a:gd name="T122" fmla="*/ 424 w 424"/>
                <a:gd name="T123" fmla="*/ 145 h 1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24" h="145">
                  <a:moveTo>
                    <a:pt x="0" y="0"/>
                  </a:moveTo>
                  <a:lnTo>
                    <a:pt x="1" y="15"/>
                  </a:lnTo>
                  <a:lnTo>
                    <a:pt x="3" y="29"/>
                  </a:lnTo>
                  <a:lnTo>
                    <a:pt x="7" y="43"/>
                  </a:lnTo>
                  <a:lnTo>
                    <a:pt x="12" y="56"/>
                  </a:lnTo>
                  <a:lnTo>
                    <a:pt x="18" y="69"/>
                  </a:lnTo>
                  <a:lnTo>
                    <a:pt x="26" y="81"/>
                  </a:lnTo>
                  <a:lnTo>
                    <a:pt x="35" y="92"/>
                  </a:lnTo>
                  <a:lnTo>
                    <a:pt x="39" y="97"/>
                  </a:lnTo>
                  <a:lnTo>
                    <a:pt x="44" y="102"/>
                  </a:lnTo>
                  <a:lnTo>
                    <a:pt x="50" y="107"/>
                  </a:lnTo>
                  <a:lnTo>
                    <a:pt x="55" y="111"/>
                  </a:lnTo>
                  <a:lnTo>
                    <a:pt x="61" y="116"/>
                  </a:lnTo>
                  <a:lnTo>
                    <a:pt x="66" y="120"/>
                  </a:lnTo>
                  <a:lnTo>
                    <a:pt x="73" y="123"/>
                  </a:lnTo>
                  <a:lnTo>
                    <a:pt x="79" y="127"/>
                  </a:lnTo>
                  <a:lnTo>
                    <a:pt x="85" y="130"/>
                  </a:lnTo>
                  <a:lnTo>
                    <a:pt x="92" y="133"/>
                  </a:lnTo>
                  <a:lnTo>
                    <a:pt x="99" y="135"/>
                  </a:lnTo>
                  <a:lnTo>
                    <a:pt x="107" y="138"/>
                  </a:lnTo>
                  <a:lnTo>
                    <a:pt x="113" y="140"/>
                  </a:lnTo>
                  <a:lnTo>
                    <a:pt x="121" y="141"/>
                  </a:lnTo>
                  <a:lnTo>
                    <a:pt x="128" y="142"/>
                  </a:lnTo>
                  <a:lnTo>
                    <a:pt x="136" y="143"/>
                  </a:lnTo>
                  <a:lnTo>
                    <a:pt x="144" y="144"/>
                  </a:lnTo>
                  <a:lnTo>
                    <a:pt x="151" y="144"/>
                  </a:lnTo>
                  <a:lnTo>
                    <a:pt x="238" y="144"/>
                  </a:lnTo>
                  <a:lnTo>
                    <a:pt x="250" y="144"/>
                  </a:lnTo>
                  <a:lnTo>
                    <a:pt x="262" y="142"/>
                  </a:lnTo>
                  <a:lnTo>
                    <a:pt x="273" y="140"/>
                  </a:lnTo>
                  <a:lnTo>
                    <a:pt x="284" y="137"/>
                  </a:lnTo>
                  <a:lnTo>
                    <a:pt x="295" y="133"/>
                  </a:lnTo>
                  <a:lnTo>
                    <a:pt x="305" y="129"/>
                  </a:lnTo>
                  <a:lnTo>
                    <a:pt x="315" y="124"/>
                  </a:lnTo>
                  <a:lnTo>
                    <a:pt x="325" y="118"/>
                  </a:lnTo>
                  <a:lnTo>
                    <a:pt x="334" y="111"/>
                  </a:lnTo>
                  <a:lnTo>
                    <a:pt x="343" y="104"/>
                  </a:lnTo>
                  <a:lnTo>
                    <a:pt x="351" y="96"/>
                  </a:lnTo>
                  <a:lnTo>
                    <a:pt x="358" y="87"/>
                  </a:lnTo>
                  <a:lnTo>
                    <a:pt x="364" y="78"/>
                  </a:lnTo>
                  <a:lnTo>
                    <a:pt x="370" y="69"/>
                  </a:lnTo>
                  <a:lnTo>
                    <a:pt x="376" y="59"/>
                  </a:lnTo>
                  <a:lnTo>
                    <a:pt x="380" y="48"/>
                  </a:lnTo>
                  <a:lnTo>
                    <a:pt x="423" y="48"/>
                  </a:lnTo>
                  <a:lnTo>
                    <a:pt x="346" y="0"/>
                  </a:lnTo>
                  <a:lnTo>
                    <a:pt x="251" y="48"/>
                  </a:lnTo>
                  <a:lnTo>
                    <a:pt x="294" y="48"/>
                  </a:lnTo>
                  <a:lnTo>
                    <a:pt x="290" y="56"/>
                  </a:lnTo>
                  <a:lnTo>
                    <a:pt x="287" y="64"/>
                  </a:lnTo>
                  <a:lnTo>
                    <a:pt x="283" y="71"/>
                  </a:lnTo>
                  <a:lnTo>
                    <a:pt x="278" y="78"/>
                  </a:lnTo>
                  <a:lnTo>
                    <a:pt x="273" y="85"/>
                  </a:lnTo>
                  <a:lnTo>
                    <a:pt x="268" y="92"/>
                  </a:lnTo>
                  <a:lnTo>
                    <a:pt x="262" y="98"/>
                  </a:lnTo>
                  <a:lnTo>
                    <a:pt x="256" y="104"/>
                  </a:lnTo>
                  <a:lnTo>
                    <a:pt x="249" y="110"/>
                  </a:lnTo>
                  <a:lnTo>
                    <a:pt x="242" y="115"/>
                  </a:lnTo>
                  <a:lnTo>
                    <a:pt x="235" y="120"/>
                  </a:lnTo>
                  <a:lnTo>
                    <a:pt x="227" y="125"/>
                  </a:lnTo>
                  <a:lnTo>
                    <a:pt x="219" y="129"/>
                  </a:lnTo>
                  <a:lnTo>
                    <a:pt x="211" y="132"/>
                  </a:lnTo>
                  <a:lnTo>
                    <a:pt x="203" y="135"/>
                  </a:lnTo>
                  <a:lnTo>
                    <a:pt x="194" y="138"/>
                  </a:lnTo>
                  <a:lnTo>
                    <a:pt x="182" y="134"/>
                  </a:lnTo>
                  <a:lnTo>
                    <a:pt x="171" y="129"/>
                  </a:lnTo>
                  <a:lnTo>
                    <a:pt x="160" y="124"/>
                  </a:lnTo>
                  <a:lnTo>
                    <a:pt x="151" y="118"/>
                  </a:lnTo>
                  <a:lnTo>
                    <a:pt x="141" y="111"/>
                  </a:lnTo>
                  <a:lnTo>
                    <a:pt x="132" y="103"/>
                  </a:lnTo>
                  <a:lnTo>
                    <a:pt x="123" y="95"/>
                  </a:lnTo>
                  <a:lnTo>
                    <a:pt x="116" y="86"/>
                  </a:lnTo>
                  <a:lnTo>
                    <a:pt x="109" y="77"/>
                  </a:lnTo>
                  <a:lnTo>
                    <a:pt x="104" y="67"/>
                  </a:lnTo>
                  <a:lnTo>
                    <a:pt x="98" y="57"/>
                  </a:lnTo>
                  <a:lnTo>
                    <a:pt x="94" y="46"/>
                  </a:lnTo>
                  <a:lnTo>
                    <a:pt x="91" y="35"/>
                  </a:lnTo>
                  <a:lnTo>
                    <a:pt x="88" y="24"/>
                  </a:lnTo>
                  <a:lnTo>
                    <a:pt x="87" y="12"/>
                  </a:lnTo>
                  <a:lnTo>
                    <a:pt x="86" y="0"/>
                  </a:lnTo>
                  <a:lnTo>
                    <a:pt x="0" y="0"/>
                  </a:lnTo>
                </a:path>
              </a:pathLst>
            </a:custGeom>
            <a:solidFill>
              <a:srgbClr val="F2B6C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b="1" dirty="0" smtClean="0"/>
              <a:t>REACCIONES DE LA FASE OXIDATIVA</a:t>
            </a:r>
            <a:endParaRPr lang="es-AR" dirty="0"/>
          </a:p>
        </p:txBody>
      </p:sp>
      <p:sp>
        <p:nvSpPr>
          <p:cNvPr id="3" name="2 Elipse"/>
          <p:cNvSpPr/>
          <p:nvPr/>
        </p:nvSpPr>
        <p:spPr>
          <a:xfrm>
            <a:off x="899592" y="4076700"/>
            <a:ext cx="864096" cy="4324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655800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1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6"/>
          <p:cNvPicPr>
            <a:picLocks noChangeAspect="1" noChangeArrowheads="1"/>
          </p:cNvPicPr>
          <p:nvPr/>
        </p:nvPicPr>
        <p:blipFill>
          <a:blip r:embed="rId2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6" r="9717" b="16440"/>
          <a:stretch>
            <a:fillRect/>
          </a:stretch>
        </p:blipFill>
        <p:spPr bwMode="auto">
          <a:xfrm>
            <a:off x="4427538" y="3497263"/>
            <a:ext cx="417671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3"/>
          <a:stretch>
            <a:fillRect/>
          </a:stretch>
        </p:blipFill>
        <p:spPr bwMode="auto">
          <a:xfrm>
            <a:off x="0" y="1628775"/>
            <a:ext cx="25558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4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1"/>
          <a:stretch>
            <a:fillRect/>
          </a:stretch>
        </p:blipFill>
        <p:spPr bwMode="auto">
          <a:xfrm>
            <a:off x="2555875" y="1700213"/>
            <a:ext cx="17875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9"/>
          <p:cNvPicPr>
            <a:picLocks noChangeAspect="1" noChangeArrowheads="1"/>
          </p:cNvPicPr>
          <p:nvPr/>
        </p:nvPicPr>
        <p:blipFill>
          <a:blip r:embed="rId5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1" t="6207" r="59225" b="16440"/>
          <a:stretch>
            <a:fillRect/>
          </a:stretch>
        </p:blipFill>
        <p:spPr bwMode="auto">
          <a:xfrm>
            <a:off x="4356100" y="1484313"/>
            <a:ext cx="19669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Text Box 10"/>
          <p:cNvSpPr txBox="1">
            <a:spLocks noChangeArrowheads="1"/>
          </p:cNvSpPr>
          <p:nvPr/>
        </p:nvSpPr>
        <p:spPr bwMode="auto">
          <a:xfrm>
            <a:off x="34925" y="3284538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Ribulosa-5-P</a:t>
            </a:r>
          </a:p>
        </p:txBody>
      </p:sp>
      <p:sp>
        <p:nvSpPr>
          <p:cNvPr id="48136" name="Text Box 11"/>
          <p:cNvSpPr txBox="1">
            <a:spLocks noChangeArrowheads="1"/>
          </p:cNvSpPr>
          <p:nvPr/>
        </p:nvSpPr>
        <p:spPr bwMode="auto">
          <a:xfrm>
            <a:off x="2555875" y="3357563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Xilulosa-5-P</a:t>
            </a:r>
          </a:p>
        </p:txBody>
      </p:sp>
      <p:sp>
        <p:nvSpPr>
          <p:cNvPr id="48137" name="Text Box 12"/>
          <p:cNvSpPr txBox="1">
            <a:spLocks noChangeArrowheads="1"/>
          </p:cNvSpPr>
          <p:nvPr/>
        </p:nvSpPr>
        <p:spPr bwMode="auto">
          <a:xfrm>
            <a:off x="4500563" y="3573463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Ribosa-5-P</a:t>
            </a:r>
          </a:p>
        </p:txBody>
      </p:sp>
      <p:sp>
        <p:nvSpPr>
          <p:cNvPr id="48138" name="Text Box 13"/>
          <p:cNvSpPr txBox="1">
            <a:spLocks noChangeArrowheads="1"/>
          </p:cNvSpPr>
          <p:nvPr/>
        </p:nvSpPr>
        <p:spPr bwMode="auto">
          <a:xfrm>
            <a:off x="4176713" y="6237288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</a:p>
        </p:txBody>
      </p:sp>
      <p:sp>
        <p:nvSpPr>
          <p:cNvPr id="48139" name="Text Box 14"/>
          <p:cNvSpPr txBox="1">
            <a:spLocks noChangeArrowheads="1"/>
          </p:cNvSpPr>
          <p:nvPr/>
        </p:nvSpPr>
        <p:spPr bwMode="auto">
          <a:xfrm>
            <a:off x="6804025" y="6308725"/>
            <a:ext cx="233997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Sedoheptulosa-7P</a:t>
            </a:r>
          </a:p>
        </p:txBody>
      </p:sp>
      <p:sp>
        <p:nvSpPr>
          <p:cNvPr id="48140" name="Line 15"/>
          <p:cNvSpPr>
            <a:spLocks noChangeShapeType="1"/>
          </p:cNvSpPr>
          <p:nvPr/>
        </p:nvSpPr>
        <p:spPr bwMode="auto">
          <a:xfrm>
            <a:off x="6372225" y="2924175"/>
            <a:ext cx="2303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8141" name="Text Box 16"/>
          <p:cNvSpPr txBox="1">
            <a:spLocks noChangeArrowheads="1"/>
          </p:cNvSpPr>
          <p:nvPr/>
        </p:nvSpPr>
        <p:spPr bwMode="auto">
          <a:xfrm>
            <a:off x="6443663" y="2205038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400" b="1" i="1">
                <a:solidFill>
                  <a:srgbClr val="F74027"/>
                </a:solidFill>
                <a:latin typeface="Times New Roman" pitchFamily="18" charset="0"/>
              </a:rPr>
              <a:t>Transcetolasa</a:t>
            </a:r>
          </a:p>
        </p:txBody>
      </p:sp>
      <p:sp>
        <p:nvSpPr>
          <p:cNvPr id="48142" name="Rectangle 17"/>
          <p:cNvSpPr>
            <a:spLocks noChangeArrowheads="1"/>
          </p:cNvSpPr>
          <p:nvPr/>
        </p:nvSpPr>
        <p:spPr bwMode="auto">
          <a:xfrm>
            <a:off x="2843213" y="1700213"/>
            <a:ext cx="1368425" cy="647700"/>
          </a:xfrm>
          <a:prstGeom prst="rect">
            <a:avLst/>
          </a:prstGeom>
          <a:solidFill>
            <a:srgbClr val="F2B6C0">
              <a:alpha val="23137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8143" name="Text Box 18"/>
          <p:cNvSpPr txBox="1">
            <a:spLocks noChangeArrowheads="1"/>
          </p:cNvSpPr>
          <p:nvPr/>
        </p:nvSpPr>
        <p:spPr bwMode="auto">
          <a:xfrm>
            <a:off x="1331913" y="1989138"/>
            <a:ext cx="1439862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Epimerasa</a:t>
            </a:r>
          </a:p>
        </p:txBody>
      </p:sp>
      <p:sp>
        <p:nvSpPr>
          <p:cNvPr id="48144" name="Line 19"/>
          <p:cNvSpPr>
            <a:spLocks noChangeShapeType="1"/>
          </p:cNvSpPr>
          <p:nvPr/>
        </p:nvSpPr>
        <p:spPr bwMode="auto">
          <a:xfrm>
            <a:off x="6372225" y="3068638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b="1" dirty="0" smtClean="0"/>
              <a:t>REACCIONES DE LA FASE                     NO OXIDATIVA</a:t>
            </a:r>
            <a:endParaRPr lang="es-AR" dirty="0"/>
          </a:p>
        </p:txBody>
      </p:sp>
      <p:sp>
        <p:nvSpPr>
          <p:cNvPr id="3" name="2 CuadroTexto"/>
          <p:cNvSpPr txBox="1"/>
          <p:nvPr/>
        </p:nvSpPr>
        <p:spPr>
          <a:xfrm>
            <a:off x="7020272" y="2555768"/>
            <a:ext cx="95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00B050"/>
                </a:solidFill>
              </a:rPr>
              <a:t>PPT</a:t>
            </a:r>
            <a:endParaRPr lang="es-A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19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3" t="11163" r="1097" b="17886"/>
          <a:stretch>
            <a:fillRect/>
          </a:stretch>
        </p:blipFill>
        <p:spPr bwMode="auto">
          <a:xfrm>
            <a:off x="5075238" y="404813"/>
            <a:ext cx="4068762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0" t="30284" r="30098" b="16440"/>
          <a:stretch>
            <a:fillRect/>
          </a:stretch>
        </p:blipFill>
        <p:spPr bwMode="auto">
          <a:xfrm>
            <a:off x="250825" y="620713"/>
            <a:ext cx="187325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2339975" y="292417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Sedoheptulosa-7P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0" y="6092825"/>
            <a:ext cx="16557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Eritrosa-4-P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7235825" y="2781300"/>
            <a:ext cx="17287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Fructosa-6-P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59" name="Line 10"/>
          <p:cNvSpPr>
            <a:spLocks noChangeShapeType="1"/>
          </p:cNvSpPr>
          <p:nvPr/>
        </p:nvSpPr>
        <p:spPr bwMode="auto">
          <a:xfrm>
            <a:off x="3851275" y="1844675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pic>
        <p:nvPicPr>
          <p:cNvPr id="49160" name="Picture 14"/>
          <p:cNvPicPr>
            <a:picLocks noChangeAspect="1" noChangeArrowheads="1"/>
          </p:cNvPicPr>
          <p:nvPr/>
        </p:nvPicPr>
        <p:blipFill>
          <a:blip r:embed="rId2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06" b="13969"/>
          <a:stretch>
            <a:fillRect/>
          </a:stretch>
        </p:blipFill>
        <p:spPr bwMode="auto">
          <a:xfrm>
            <a:off x="1979613" y="404813"/>
            <a:ext cx="21050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1" name="Text Box 11"/>
          <p:cNvSpPr txBox="1">
            <a:spLocks noChangeArrowheads="1"/>
          </p:cNvSpPr>
          <p:nvPr/>
        </p:nvSpPr>
        <p:spPr bwMode="auto">
          <a:xfrm>
            <a:off x="3563938" y="1196975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Transaldolasa</a:t>
            </a:r>
          </a:p>
        </p:txBody>
      </p:sp>
      <p:sp>
        <p:nvSpPr>
          <p:cNvPr id="49162" name="Rectangle 13"/>
          <p:cNvSpPr>
            <a:spLocks noChangeArrowheads="1"/>
          </p:cNvSpPr>
          <p:nvPr/>
        </p:nvSpPr>
        <p:spPr bwMode="auto">
          <a:xfrm>
            <a:off x="2268538" y="260350"/>
            <a:ext cx="1368425" cy="1223963"/>
          </a:xfrm>
          <a:prstGeom prst="rect">
            <a:avLst/>
          </a:prstGeom>
          <a:solidFill>
            <a:srgbClr val="DDDDDD">
              <a:alpha val="30196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9163" name="Text Box 6"/>
          <p:cNvSpPr txBox="1">
            <a:spLocks noChangeArrowheads="1"/>
          </p:cNvSpPr>
          <p:nvPr/>
        </p:nvSpPr>
        <p:spPr bwMode="auto">
          <a:xfrm>
            <a:off x="0" y="270827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</a:p>
        </p:txBody>
      </p:sp>
      <p:pic>
        <p:nvPicPr>
          <p:cNvPr id="49164" name="Picture 16"/>
          <p:cNvPicPr>
            <a:picLocks noChangeAspect="1" noChangeArrowheads="1"/>
          </p:cNvPicPr>
          <p:nvPr/>
        </p:nvPicPr>
        <p:blipFill>
          <a:blip r:embed="rId4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3" r="21942" b="17886"/>
          <a:stretch>
            <a:fillRect/>
          </a:stretch>
        </p:blipFill>
        <p:spPr bwMode="auto">
          <a:xfrm>
            <a:off x="0" y="3429000"/>
            <a:ext cx="201771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5" name="Picture 18"/>
          <p:cNvPicPr>
            <a:picLocks noChangeAspect="1" noChangeArrowheads="1"/>
          </p:cNvPicPr>
          <p:nvPr/>
        </p:nvPicPr>
        <p:blipFill>
          <a:blip r:embed="rId5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35"/>
          <a:stretch>
            <a:fillRect/>
          </a:stretch>
        </p:blipFill>
        <p:spPr bwMode="auto">
          <a:xfrm>
            <a:off x="1979613" y="4005263"/>
            <a:ext cx="1903412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6" name="Text Box 19"/>
          <p:cNvSpPr txBox="1">
            <a:spLocks noChangeArrowheads="1"/>
          </p:cNvSpPr>
          <p:nvPr/>
        </p:nvSpPr>
        <p:spPr bwMode="auto">
          <a:xfrm>
            <a:off x="5076825" y="2852738"/>
            <a:ext cx="16557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Eritrosa-4-P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67" name="Text Box 20"/>
          <p:cNvSpPr txBox="1">
            <a:spLocks noChangeArrowheads="1"/>
          </p:cNvSpPr>
          <p:nvPr/>
        </p:nvSpPr>
        <p:spPr bwMode="auto">
          <a:xfrm>
            <a:off x="1979613" y="6092825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Xilulosa-5-P</a:t>
            </a:r>
          </a:p>
        </p:txBody>
      </p:sp>
      <p:pic>
        <p:nvPicPr>
          <p:cNvPr id="49168" name="Picture 21"/>
          <p:cNvPicPr>
            <a:picLocks noChangeAspect="1" noChangeArrowheads="1"/>
          </p:cNvPicPr>
          <p:nvPr/>
        </p:nvPicPr>
        <p:blipFill>
          <a:blip r:embed="rId6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5" b="19891"/>
          <a:stretch>
            <a:fillRect/>
          </a:stretch>
        </p:blipFill>
        <p:spPr bwMode="auto">
          <a:xfrm>
            <a:off x="7096125" y="3573463"/>
            <a:ext cx="20478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9" name="Text Box 22"/>
          <p:cNvSpPr txBox="1">
            <a:spLocks noChangeArrowheads="1"/>
          </p:cNvSpPr>
          <p:nvPr/>
        </p:nvSpPr>
        <p:spPr bwMode="auto">
          <a:xfrm>
            <a:off x="3276600" y="4868863"/>
            <a:ext cx="2016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Transcetolasa</a:t>
            </a:r>
            <a:endParaRPr lang="es-ES_tradnl" altLang="es-AR" sz="2000">
              <a:latin typeface="Times New Roman" pitchFamily="18" charset="0"/>
            </a:endParaRPr>
          </a:p>
        </p:txBody>
      </p:sp>
      <p:sp>
        <p:nvSpPr>
          <p:cNvPr id="49170" name="Text Box 23"/>
          <p:cNvSpPr txBox="1">
            <a:spLocks noChangeArrowheads="1"/>
          </p:cNvSpPr>
          <p:nvPr/>
        </p:nvSpPr>
        <p:spPr bwMode="auto">
          <a:xfrm>
            <a:off x="4787900" y="587692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  <a:endParaRPr lang="es-ES_tradnl" altLang="es-AR" sz="2400">
              <a:latin typeface="Times New Roman" pitchFamily="18" charset="0"/>
            </a:endParaRPr>
          </a:p>
        </p:txBody>
      </p:sp>
      <p:pic>
        <p:nvPicPr>
          <p:cNvPr id="49171" name="Picture 24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2" t="32790" r="32703" b="16440"/>
          <a:stretch>
            <a:fillRect/>
          </a:stretch>
        </p:blipFill>
        <p:spPr bwMode="auto">
          <a:xfrm>
            <a:off x="5167313" y="3860800"/>
            <a:ext cx="1709737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2" name="Text Box 25"/>
          <p:cNvSpPr txBox="1">
            <a:spLocks noChangeArrowheads="1"/>
          </p:cNvSpPr>
          <p:nvPr/>
        </p:nvSpPr>
        <p:spPr bwMode="auto">
          <a:xfrm>
            <a:off x="7235825" y="6021388"/>
            <a:ext cx="17287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Fructosa-6-P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73" name="Text Box 26"/>
          <p:cNvSpPr txBox="1">
            <a:spLocks noChangeArrowheads="1"/>
          </p:cNvSpPr>
          <p:nvPr/>
        </p:nvSpPr>
        <p:spPr bwMode="auto">
          <a:xfrm>
            <a:off x="1476375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+</a:t>
            </a:r>
          </a:p>
        </p:txBody>
      </p:sp>
      <p:sp>
        <p:nvSpPr>
          <p:cNvPr id="49174" name="Text Box 27"/>
          <p:cNvSpPr txBox="1">
            <a:spLocks noChangeArrowheads="1"/>
          </p:cNvSpPr>
          <p:nvPr/>
        </p:nvSpPr>
        <p:spPr bwMode="auto">
          <a:xfrm>
            <a:off x="6588125" y="45815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+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75" name="Line 28"/>
          <p:cNvSpPr>
            <a:spLocks noChangeShapeType="1"/>
          </p:cNvSpPr>
          <p:nvPr/>
        </p:nvSpPr>
        <p:spPr bwMode="auto">
          <a:xfrm>
            <a:off x="3708400" y="5300663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6" name="Line 29"/>
          <p:cNvSpPr>
            <a:spLocks noChangeShapeType="1"/>
          </p:cNvSpPr>
          <p:nvPr/>
        </p:nvSpPr>
        <p:spPr bwMode="auto">
          <a:xfrm>
            <a:off x="3924300" y="2060575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7" name="Line 30"/>
          <p:cNvSpPr>
            <a:spLocks noChangeShapeType="1"/>
          </p:cNvSpPr>
          <p:nvPr/>
        </p:nvSpPr>
        <p:spPr bwMode="auto">
          <a:xfrm>
            <a:off x="3708400" y="5516563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8" name="Rectangle 31"/>
          <p:cNvSpPr>
            <a:spLocks noChangeArrowheads="1"/>
          </p:cNvSpPr>
          <p:nvPr/>
        </p:nvSpPr>
        <p:spPr bwMode="auto">
          <a:xfrm>
            <a:off x="2195513" y="3860800"/>
            <a:ext cx="1296987" cy="936625"/>
          </a:xfrm>
          <a:prstGeom prst="rect">
            <a:avLst/>
          </a:prstGeom>
          <a:solidFill>
            <a:srgbClr val="DDDDDD">
              <a:alpha val="27843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2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69900" y="1917700"/>
            <a:ext cx="8532813" cy="1778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FASE OXIDATIVA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AR" sz="2000" b="1"/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Glucosa-6-P                                                                          D-Ribosa-5-P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endParaRPr lang="es-ES" altLang="es-AR" sz="2000" b="1"/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124075" y="3068638"/>
            <a:ext cx="4333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>
            <a:off x="5148263" y="3068638"/>
            <a:ext cx="433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3563938" y="3068638"/>
            <a:ext cx="433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6659563" y="3068638"/>
            <a:ext cx="433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6" name="Oval 10"/>
          <p:cNvSpPr>
            <a:spLocks noChangeArrowheads="1"/>
          </p:cNvSpPr>
          <p:nvPr/>
        </p:nvSpPr>
        <p:spPr bwMode="auto">
          <a:xfrm>
            <a:off x="2197100" y="2422525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/>
              <a:t>E1</a:t>
            </a:r>
          </a:p>
        </p:txBody>
      </p:sp>
      <p:sp>
        <p:nvSpPr>
          <p:cNvPr id="50187" name="Oval 11"/>
          <p:cNvSpPr>
            <a:spLocks noChangeArrowheads="1"/>
          </p:cNvSpPr>
          <p:nvPr/>
        </p:nvSpPr>
        <p:spPr bwMode="auto">
          <a:xfrm>
            <a:off x="3494088" y="2493963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/>
              <a:t>E2</a:t>
            </a:r>
          </a:p>
        </p:txBody>
      </p: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5221288" y="2493963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/>
              <a:t>E3</a:t>
            </a:r>
          </a:p>
        </p:txBody>
      </p:sp>
      <p:sp>
        <p:nvSpPr>
          <p:cNvPr id="50189" name="Oval 13"/>
          <p:cNvSpPr>
            <a:spLocks noChangeArrowheads="1"/>
          </p:cNvSpPr>
          <p:nvPr/>
        </p:nvSpPr>
        <p:spPr bwMode="auto">
          <a:xfrm>
            <a:off x="6661150" y="2493963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/>
              <a:t>E4</a:t>
            </a: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 rot="1500000">
            <a:off x="1979613" y="3213100"/>
            <a:ext cx="1162050" cy="3667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NADPH</a:t>
            </a: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 rot="1680000">
            <a:off x="5075238" y="3349625"/>
            <a:ext cx="1162050" cy="3667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NADPH</a:t>
            </a: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612775" y="4510088"/>
            <a:ext cx="8208963" cy="1778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FASE NO OXIDATIVA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Ribosa-5-P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AR" sz="2000" b="1"/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Xilulosa-5-fosfato</a:t>
            </a:r>
          </a:p>
        </p:txBody>
      </p:sp>
      <p:grpSp>
        <p:nvGrpSpPr>
          <p:cNvPr id="50193" name="Group 19"/>
          <p:cNvGrpSpPr>
            <a:grpSpLocks/>
          </p:cNvGrpSpPr>
          <p:nvPr/>
        </p:nvGrpSpPr>
        <p:grpSpPr bwMode="auto">
          <a:xfrm>
            <a:off x="2268538" y="5300663"/>
            <a:ext cx="849312" cy="433387"/>
            <a:chOff x="1429" y="3339"/>
            <a:chExt cx="535" cy="273"/>
          </a:xfrm>
        </p:grpSpPr>
        <p:sp>
          <p:nvSpPr>
            <p:cNvPr id="50220" name="Freeform 17"/>
            <p:cNvSpPr>
              <a:spLocks/>
            </p:cNvSpPr>
            <p:nvPr/>
          </p:nvSpPr>
          <p:spPr bwMode="auto">
            <a:xfrm>
              <a:off x="1429" y="3339"/>
              <a:ext cx="489" cy="137"/>
            </a:xfrm>
            <a:custGeom>
              <a:avLst/>
              <a:gdLst>
                <a:gd name="T0" fmla="*/ 1 w 489"/>
                <a:gd name="T1" fmla="*/ 14 h 137"/>
                <a:gd name="T2" fmla="*/ 8 w 489"/>
                <a:gd name="T3" fmla="*/ 40 h 137"/>
                <a:gd name="T4" fmla="*/ 21 w 489"/>
                <a:gd name="T5" fmla="*/ 65 h 137"/>
                <a:gd name="T6" fmla="*/ 40 w 489"/>
                <a:gd name="T7" fmla="*/ 86 h 137"/>
                <a:gd name="T8" fmla="*/ 51 w 489"/>
                <a:gd name="T9" fmla="*/ 96 h 137"/>
                <a:gd name="T10" fmla="*/ 63 w 489"/>
                <a:gd name="T11" fmla="*/ 105 h 137"/>
                <a:gd name="T12" fmla="*/ 77 w 489"/>
                <a:gd name="T13" fmla="*/ 113 h 137"/>
                <a:gd name="T14" fmla="*/ 91 w 489"/>
                <a:gd name="T15" fmla="*/ 119 h 137"/>
                <a:gd name="T16" fmla="*/ 106 w 489"/>
                <a:gd name="T17" fmla="*/ 125 h 137"/>
                <a:gd name="T18" fmla="*/ 122 w 489"/>
                <a:gd name="T19" fmla="*/ 130 h 137"/>
                <a:gd name="T20" fmla="*/ 138 w 489"/>
                <a:gd name="T21" fmla="*/ 133 h 137"/>
                <a:gd name="T22" fmla="*/ 156 w 489"/>
                <a:gd name="T23" fmla="*/ 135 h 137"/>
                <a:gd name="T24" fmla="*/ 174 w 489"/>
                <a:gd name="T25" fmla="*/ 136 h 137"/>
                <a:gd name="T26" fmla="*/ 288 w 489"/>
                <a:gd name="T27" fmla="*/ 135 h 137"/>
                <a:gd name="T28" fmla="*/ 315 w 489"/>
                <a:gd name="T29" fmla="*/ 132 h 137"/>
                <a:gd name="T30" fmla="*/ 340 w 489"/>
                <a:gd name="T31" fmla="*/ 126 h 137"/>
                <a:gd name="T32" fmla="*/ 364 w 489"/>
                <a:gd name="T33" fmla="*/ 117 h 137"/>
                <a:gd name="T34" fmla="*/ 385 w 489"/>
                <a:gd name="T35" fmla="*/ 105 h 137"/>
                <a:gd name="T36" fmla="*/ 405 w 489"/>
                <a:gd name="T37" fmla="*/ 91 h 137"/>
                <a:gd name="T38" fmla="*/ 420 w 489"/>
                <a:gd name="T39" fmla="*/ 74 h 137"/>
                <a:gd name="T40" fmla="*/ 433 w 489"/>
                <a:gd name="T41" fmla="*/ 55 h 137"/>
                <a:gd name="T42" fmla="*/ 488 w 489"/>
                <a:gd name="T43" fmla="*/ 45 h 137"/>
                <a:gd name="T44" fmla="*/ 289 w 489"/>
                <a:gd name="T45" fmla="*/ 45 h 137"/>
                <a:gd name="T46" fmla="*/ 335 w 489"/>
                <a:gd name="T47" fmla="*/ 53 h 137"/>
                <a:gd name="T48" fmla="*/ 325 w 489"/>
                <a:gd name="T49" fmla="*/ 67 h 137"/>
                <a:gd name="T50" fmla="*/ 315 w 489"/>
                <a:gd name="T51" fmla="*/ 80 h 137"/>
                <a:gd name="T52" fmla="*/ 301 w 489"/>
                <a:gd name="T53" fmla="*/ 93 h 137"/>
                <a:gd name="T54" fmla="*/ 286 w 489"/>
                <a:gd name="T55" fmla="*/ 104 h 137"/>
                <a:gd name="T56" fmla="*/ 270 w 489"/>
                <a:gd name="T57" fmla="*/ 113 h 137"/>
                <a:gd name="T58" fmla="*/ 253 w 489"/>
                <a:gd name="T59" fmla="*/ 121 h 137"/>
                <a:gd name="T60" fmla="*/ 234 w 489"/>
                <a:gd name="T61" fmla="*/ 128 h 137"/>
                <a:gd name="T62" fmla="*/ 210 w 489"/>
                <a:gd name="T63" fmla="*/ 126 h 137"/>
                <a:gd name="T64" fmla="*/ 185 w 489"/>
                <a:gd name="T65" fmla="*/ 117 h 137"/>
                <a:gd name="T66" fmla="*/ 163 w 489"/>
                <a:gd name="T67" fmla="*/ 105 h 137"/>
                <a:gd name="T68" fmla="*/ 143 w 489"/>
                <a:gd name="T69" fmla="*/ 89 h 137"/>
                <a:gd name="T70" fmla="*/ 127 w 489"/>
                <a:gd name="T71" fmla="*/ 72 h 137"/>
                <a:gd name="T72" fmla="*/ 114 w 489"/>
                <a:gd name="T73" fmla="*/ 53 h 137"/>
                <a:gd name="T74" fmla="*/ 106 w 489"/>
                <a:gd name="T75" fmla="*/ 33 h 137"/>
                <a:gd name="T76" fmla="*/ 101 w 489"/>
                <a:gd name="T77" fmla="*/ 11 h 137"/>
                <a:gd name="T78" fmla="*/ 0 w 489"/>
                <a:gd name="T79" fmla="*/ 0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89"/>
                <a:gd name="T121" fmla="*/ 0 h 137"/>
                <a:gd name="T122" fmla="*/ 489 w 489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89" h="137">
                  <a:moveTo>
                    <a:pt x="0" y="0"/>
                  </a:moveTo>
                  <a:lnTo>
                    <a:pt x="1" y="14"/>
                  </a:lnTo>
                  <a:lnTo>
                    <a:pt x="4" y="27"/>
                  </a:lnTo>
                  <a:lnTo>
                    <a:pt x="8" y="40"/>
                  </a:lnTo>
                  <a:lnTo>
                    <a:pt x="14" y="53"/>
                  </a:lnTo>
                  <a:lnTo>
                    <a:pt x="21" y="65"/>
                  </a:lnTo>
                  <a:lnTo>
                    <a:pt x="30" y="76"/>
                  </a:lnTo>
                  <a:lnTo>
                    <a:pt x="40" y="86"/>
                  </a:lnTo>
                  <a:lnTo>
                    <a:pt x="45" y="91"/>
                  </a:lnTo>
                  <a:lnTo>
                    <a:pt x="51" y="96"/>
                  </a:lnTo>
                  <a:lnTo>
                    <a:pt x="57" y="101"/>
                  </a:lnTo>
                  <a:lnTo>
                    <a:pt x="63" y="105"/>
                  </a:lnTo>
                  <a:lnTo>
                    <a:pt x="70" y="109"/>
                  </a:lnTo>
                  <a:lnTo>
                    <a:pt x="77" y="113"/>
                  </a:lnTo>
                  <a:lnTo>
                    <a:pt x="84" y="116"/>
                  </a:lnTo>
                  <a:lnTo>
                    <a:pt x="91" y="119"/>
                  </a:lnTo>
                  <a:lnTo>
                    <a:pt x="99" y="123"/>
                  </a:lnTo>
                  <a:lnTo>
                    <a:pt x="106" y="125"/>
                  </a:lnTo>
                  <a:lnTo>
                    <a:pt x="114" y="128"/>
                  </a:lnTo>
                  <a:lnTo>
                    <a:pt x="122" y="130"/>
                  </a:lnTo>
                  <a:lnTo>
                    <a:pt x="131" y="132"/>
                  </a:lnTo>
                  <a:lnTo>
                    <a:pt x="138" y="133"/>
                  </a:lnTo>
                  <a:lnTo>
                    <a:pt x="147" y="134"/>
                  </a:lnTo>
                  <a:lnTo>
                    <a:pt x="156" y="135"/>
                  </a:lnTo>
                  <a:lnTo>
                    <a:pt x="165" y="136"/>
                  </a:lnTo>
                  <a:lnTo>
                    <a:pt x="174" y="136"/>
                  </a:lnTo>
                  <a:lnTo>
                    <a:pt x="274" y="136"/>
                  </a:lnTo>
                  <a:lnTo>
                    <a:pt x="288" y="135"/>
                  </a:lnTo>
                  <a:lnTo>
                    <a:pt x="301" y="134"/>
                  </a:lnTo>
                  <a:lnTo>
                    <a:pt x="315" y="132"/>
                  </a:lnTo>
                  <a:lnTo>
                    <a:pt x="328" y="129"/>
                  </a:lnTo>
                  <a:lnTo>
                    <a:pt x="340" y="126"/>
                  </a:lnTo>
                  <a:lnTo>
                    <a:pt x="352" y="122"/>
                  </a:lnTo>
                  <a:lnTo>
                    <a:pt x="364" y="117"/>
                  </a:lnTo>
                  <a:lnTo>
                    <a:pt x="375" y="111"/>
                  </a:lnTo>
                  <a:lnTo>
                    <a:pt x="385" y="105"/>
                  </a:lnTo>
                  <a:lnTo>
                    <a:pt x="395" y="98"/>
                  </a:lnTo>
                  <a:lnTo>
                    <a:pt x="405" y="91"/>
                  </a:lnTo>
                  <a:lnTo>
                    <a:pt x="413" y="82"/>
                  </a:lnTo>
                  <a:lnTo>
                    <a:pt x="420" y="74"/>
                  </a:lnTo>
                  <a:lnTo>
                    <a:pt x="427" y="65"/>
                  </a:lnTo>
                  <a:lnTo>
                    <a:pt x="433" y="55"/>
                  </a:lnTo>
                  <a:lnTo>
                    <a:pt x="438" y="45"/>
                  </a:lnTo>
                  <a:lnTo>
                    <a:pt x="488" y="45"/>
                  </a:lnTo>
                  <a:lnTo>
                    <a:pt x="398" y="0"/>
                  </a:lnTo>
                  <a:lnTo>
                    <a:pt x="289" y="45"/>
                  </a:lnTo>
                  <a:lnTo>
                    <a:pt x="339" y="45"/>
                  </a:lnTo>
                  <a:lnTo>
                    <a:pt x="335" y="53"/>
                  </a:lnTo>
                  <a:lnTo>
                    <a:pt x="331" y="60"/>
                  </a:lnTo>
                  <a:lnTo>
                    <a:pt x="325" y="67"/>
                  </a:lnTo>
                  <a:lnTo>
                    <a:pt x="321" y="74"/>
                  </a:lnTo>
                  <a:lnTo>
                    <a:pt x="315" y="80"/>
                  </a:lnTo>
                  <a:lnTo>
                    <a:pt x="308" y="87"/>
                  </a:lnTo>
                  <a:lnTo>
                    <a:pt x="301" y="93"/>
                  </a:lnTo>
                  <a:lnTo>
                    <a:pt x="294" y="98"/>
                  </a:lnTo>
                  <a:lnTo>
                    <a:pt x="286" y="104"/>
                  </a:lnTo>
                  <a:lnTo>
                    <a:pt x="279" y="109"/>
                  </a:lnTo>
                  <a:lnTo>
                    <a:pt x="270" y="113"/>
                  </a:lnTo>
                  <a:lnTo>
                    <a:pt x="261" y="117"/>
                  </a:lnTo>
                  <a:lnTo>
                    <a:pt x="253" y="121"/>
                  </a:lnTo>
                  <a:lnTo>
                    <a:pt x="243" y="125"/>
                  </a:lnTo>
                  <a:lnTo>
                    <a:pt x="234" y="128"/>
                  </a:lnTo>
                  <a:lnTo>
                    <a:pt x="224" y="130"/>
                  </a:lnTo>
                  <a:lnTo>
                    <a:pt x="210" y="126"/>
                  </a:lnTo>
                  <a:lnTo>
                    <a:pt x="197" y="122"/>
                  </a:lnTo>
                  <a:lnTo>
                    <a:pt x="185" y="117"/>
                  </a:lnTo>
                  <a:lnTo>
                    <a:pt x="174" y="111"/>
                  </a:lnTo>
                  <a:lnTo>
                    <a:pt x="163" y="105"/>
                  </a:lnTo>
                  <a:lnTo>
                    <a:pt x="153" y="97"/>
                  </a:lnTo>
                  <a:lnTo>
                    <a:pt x="143" y="89"/>
                  </a:lnTo>
                  <a:lnTo>
                    <a:pt x="135" y="81"/>
                  </a:lnTo>
                  <a:lnTo>
                    <a:pt x="127" y="72"/>
                  </a:lnTo>
                  <a:lnTo>
                    <a:pt x="120" y="63"/>
                  </a:lnTo>
                  <a:lnTo>
                    <a:pt x="114" y="53"/>
                  </a:lnTo>
                  <a:lnTo>
                    <a:pt x="110" y="43"/>
                  </a:lnTo>
                  <a:lnTo>
                    <a:pt x="106" y="33"/>
                  </a:lnTo>
                  <a:lnTo>
                    <a:pt x="102" y="22"/>
                  </a:lnTo>
                  <a:lnTo>
                    <a:pt x="101" y="11"/>
                  </a:lnTo>
                  <a:lnTo>
                    <a:pt x="100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50221" name="Freeform 18"/>
            <p:cNvSpPr>
              <a:spLocks/>
            </p:cNvSpPr>
            <p:nvPr/>
          </p:nvSpPr>
          <p:spPr bwMode="auto">
            <a:xfrm>
              <a:off x="1474" y="3475"/>
              <a:ext cx="490" cy="137"/>
            </a:xfrm>
            <a:custGeom>
              <a:avLst/>
              <a:gdLst>
                <a:gd name="T0" fmla="*/ 1 w 490"/>
                <a:gd name="T1" fmla="*/ 122 h 137"/>
                <a:gd name="T2" fmla="*/ 8 w 490"/>
                <a:gd name="T3" fmla="*/ 96 h 137"/>
                <a:gd name="T4" fmla="*/ 21 w 490"/>
                <a:gd name="T5" fmla="*/ 71 h 137"/>
                <a:gd name="T6" fmla="*/ 40 w 490"/>
                <a:gd name="T7" fmla="*/ 50 h 137"/>
                <a:gd name="T8" fmla="*/ 51 w 490"/>
                <a:gd name="T9" fmla="*/ 40 h 137"/>
                <a:gd name="T10" fmla="*/ 64 w 490"/>
                <a:gd name="T11" fmla="*/ 31 h 137"/>
                <a:gd name="T12" fmla="*/ 77 w 490"/>
                <a:gd name="T13" fmla="*/ 23 h 137"/>
                <a:gd name="T14" fmla="*/ 91 w 490"/>
                <a:gd name="T15" fmla="*/ 16 h 137"/>
                <a:gd name="T16" fmla="*/ 107 w 490"/>
                <a:gd name="T17" fmla="*/ 11 h 137"/>
                <a:gd name="T18" fmla="*/ 122 w 490"/>
                <a:gd name="T19" fmla="*/ 6 h 137"/>
                <a:gd name="T20" fmla="*/ 140 w 490"/>
                <a:gd name="T21" fmla="*/ 3 h 137"/>
                <a:gd name="T22" fmla="*/ 157 w 490"/>
                <a:gd name="T23" fmla="*/ 1 h 137"/>
                <a:gd name="T24" fmla="*/ 175 w 490"/>
                <a:gd name="T25" fmla="*/ 0 h 137"/>
                <a:gd name="T26" fmla="*/ 288 w 490"/>
                <a:gd name="T27" fmla="*/ 0 h 137"/>
                <a:gd name="T28" fmla="*/ 314 w 490"/>
                <a:gd name="T29" fmla="*/ 4 h 137"/>
                <a:gd name="T30" fmla="*/ 340 w 490"/>
                <a:gd name="T31" fmla="*/ 10 h 137"/>
                <a:gd name="T32" fmla="*/ 364 w 490"/>
                <a:gd name="T33" fmla="*/ 19 h 137"/>
                <a:gd name="T34" fmla="*/ 386 w 490"/>
                <a:gd name="T35" fmla="*/ 31 h 137"/>
                <a:gd name="T36" fmla="*/ 405 w 490"/>
                <a:gd name="T37" fmla="*/ 46 h 137"/>
                <a:gd name="T38" fmla="*/ 421 w 490"/>
                <a:gd name="T39" fmla="*/ 62 h 137"/>
                <a:gd name="T40" fmla="*/ 434 w 490"/>
                <a:gd name="T41" fmla="*/ 81 h 137"/>
                <a:gd name="T42" fmla="*/ 489 w 490"/>
                <a:gd name="T43" fmla="*/ 91 h 137"/>
                <a:gd name="T44" fmla="*/ 289 w 490"/>
                <a:gd name="T45" fmla="*/ 91 h 137"/>
                <a:gd name="T46" fmla="*/ 335 w 490"/>
                <a:gd name="T47" fmla="*/ 83 h 137"/>
                <a:gd name="T48" fmla="*/ 326 w 490"/>
                <a:gd name="T49" fmla="*/ 69 h 137"/>
                <a:gd name="T50" fmla="*/ 315 w 490"/>
                <a:gd name="T51" fmla="*/ 55 h 137"/>
                <a:gd name="T52" fmla="*/ 302 w 490"/>
                <a:gd name="T53" fmla="*/ 43 h 137"/>
                <a:gd name="T54" fmla="*/ 288 w 490"/>
                <a:gd name="T55" fmla="*/ 32 h 137"/>
                <a:gd name="T56" fmla="*/ 271 w 490"/>
                <a:gd name="T57" fmla="*/ 23 h 137"/>
                <a:gd name="T58" fmla="*/ 254 w 490"/>
                <a:gd name="T59" fmla="*/ 15 h 137"/>
                <a:gd name="T60" fmla="*/ 235 w 490"/>
                <a:gd name="T61" fmla="*/ 8 h 137"/>
                <a:gd name="T62" fmla="*/ 212 w 490"/>
                <a:gd name="T63" fmla="*/ 10 h 137"/>
                <a:gd name="T64" fmla="*/ 186 w 490"/>
                <a:gd name="T65" fmla="*/ 19 h 137"/>
                <a:gd name="T66" fmla="*/ 164 w 490"/>
                <a:gd name="T67" fmla="*/ 32 h 137"/>
                <a:gd name="T68" fmla="*/ 143 w 490"/>
                <a:gd name="T69" fmla="*/ 46 h 137"/>
                <a:gd name="T70" fmla="*/ 127 w 490"/>
                <a:gd name="T71" fmla="*/ 64 h 137"/>
                <a:gd name="T72" fmla="*/ 114 w 490"/>
                <a:gd name="T73" fmla="*/ 83 h 137"/>
                <a:gd name="T74" fmla="*/ 106 w 490"/>
                <a:gd name="T75" fmla="*/ 103 h 137"/>
                <a:gd name="T76" fmla="*/ 101 w 490"/>
                <a:gd name="T77" fmla="*/ 125 h 137"/>
                <a:gd name="T78" fmla="*/ 0 w 490"/>
                <a:gd name="T79" fmla="*/ 136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0"/>
                <a:gd name="T121" fmla="*/ 0 h 137"/>
                <a:gd name="T122" fmla="*/ 490 w 490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0" h="137">
                  <a:moveTo>
                    <a:pt x="0" y="136"/>
                  </a:moveTo>
                  <a:lnTo>
                    <a:pt x="1" y="122"/>
                  </a:lnTo>
                  <a:lnTo>
                    <a:pt x="4" y="109"/>
                  </a:lnTo>
                  <a:lnTo>
                    <a:pt x="8" y="96"/>
                  </a:lnTo>
                  <a:lnTo>
                    <a:pt x="13" y="83"/>
                  </a:lnTo>
                  <a:lnTo>
                    <a:pt x="21" y="71"/>
                  </a:lnTo>
                  <a:lnTo>
                    <a:pt x="30" y="60"/>
                  </a:lnTo>
                  <a:lnTo>
                    <a:pt x="40" y="50"/>
                  </a:lnTo>
                  <a:lnTo>
                    <a:pt x="45" y="44"/>
                  </a:lnTo>
                  <a:lnTo>
                    <a:pt x="51" y="40"/>
                  </a:lnTo>
                  <a:lnTo>
                    <a:pt x="57" y="35"/>
                  </a:lnTo>
                  <a:lnTo>
                    <a:pt x="64" y="31"/>
                  </a:lnTo>
                  <a:lnTo>
                    <a:pt x="70" y="27"/>
                  </a:lnTo>
                  <a:lnTo>
                    <a:pt x="77" y="23"/>
                  </a:lnTo>
                  <a:lnTo>
                    <a:pt x="84" y="20"/>
                  </a:lnTo>
                  <a:lnTo>
                    <a:pt x="91" y="16"/>
                  </a:lnTo>
                  <a:lnTo>
                    <a:pt x="99" y="13"/>
                  </a:lnTo>
                  <a:lnTo>
                    <a:pt x="107" y="11"/>
                  </a:lnTo>
                  <a:lnTo>
                    <a:pt x="114" y="8"/>
                  </a:lnTo>
                  <a:lnTo>
                    <a:pt x="122" y="6"/>
                  </a:lnTo>
                  <a:lnTo>
                    <a:pt x="131" y="4"/>
                  </a:lnTo>
                  <a:lnTo>
                    <a:pt x="140" y="3"/>
                  </a:lnTo>
                  <a:lnTo>
                    <a:pt x="148" y="2"/>
                  </a:lnTo>
                  <a:lnTo>
                    <a:pt x="157" y="1"/>
                  </a:lnTo>
                  <a:lnTo>
                    <a:pt x="165" y="0"/>
                  </a:lnTo>
                  <a:lnTo>
                    <a:pt x="175" y="0"/>
                  </a:lnTo>
                  <a:lnTo>
                    <a:pt x="274" y="0"/>
                  </a:lnTo>
                  <a:lnTo>
                    <a:pt x="288" y="0"/>
                  </a:lnTo>
                  <a:lnTo>
                    <a:pt x="301" y="2"/>
                  </a:lnTo>
                  <a:lnTo>
                    <a:pt x="314" y="4"/>
                  </a:lnTo>
                  <a:lnTo>
                    <a:pt x="328" y="7"/>
                  </a:lnTo>
                  <a:lnTo>
                    <a:pt x="340" y="10"/>
                  </a:lnTo>
                  <a:lnTo>
                    <a:pt x="352" y="14"/>
                  </a:lnTo>
                  <a:lnTo>
                    <a:pt x="364" y="19"/>
                  </a:lnTo>
                  <a:lnTo>
                    <a:pt x="375" y="25"/>
                  </a:lnTo>
                  <a:lnTo>
                    <a:pt x="386" y="31"/>
                  </a:lnTo>
                  <a:lnTo>
                    <a:pt x="395" y="38"/>
                  </a:lnTo>
                  <a:lnTo>
                    <a:pt x="405" y="46"/>
                  </a:lnTo>
                  <a:lnTo>
                    <a:pt x="413" y="53"/>
                  </a:lnTo>
                  <a:lnTo>
                    <a:pt x="421" y="62"/>
                  </a:lnTo>
                  <a:lnTo>
                    <a:pt x="428" y="71"/>
                  </a:lnTo>
                  <a:lnTo>
                    <a:pt x="434" y="81"/>
                  </a:lnTo>
                  <a:lnTo>
                    <a:pt x="439" y="91"/>
                  </a:lnTo>
                  <a:lnTo>
                    <a:pt x="489" y="91"/>
                  </a:lnTo>
                  <a:lnTo>
                    <a:pt x="399" y="136"/>
                  </a:lnTo>
                  <a:lnTo>
                    <a:pt x="289" y="91"/>
                  </a:lnTo>
                  <a:lnTo>
                    <a:pt x="339" y="91"/>
                  </a:lnTo>
                  <a:lnTo>
                    <a:pt x="335" y="83"/>
                  </a:lnTo>
                  <a:lnTo>
                    <a:pt x="331" y="76"/>
                  </a:lnTo>
                  <a:lnTo>
                    <a:pt x="326" y="69"/>
                  </a:lnTo>
                  <a:lnTo>
                    <a:pt x="321" y="62"/>
                  </a:lnTo>
                  <a:lnTo>
                    <a:pt x="315" y="55"/>
                  </a:lnTo>
                  <a:lnTo>
                    <a:pt x="309" y="49"/>
                  </a:lnTo>
                  <a:lnTo>
                    <a:pt x="302" y="43"/>
                  </a:lnTo>
                  <a:lnTo>
                    <a:pt x="295" y="38"/>
                  </a:lnTo>
                  <a:lnTo>
                    <a:pt x="288" y="32"/>
                  </a:lnTo>
                  <a:lnTo>
                    <a:pt x="280" y="27"/>
                  </a:lnTo>
                  <a:lnTo>
                    <a:pt x="271" y="23"/>
                  </a:lnTo>
                  <a:lnTo>
                    <a:pt x="263" y="19"/>
                  </a:lnTo>
                  <a:lnTo>
                    <a:pt x="254" y="15"/>
                  </a:lnTo>
                  <a:lnTo>
                    <a:pt x="245" y="11"/>
                  </a:lnTo>
                  <a:lnTo>
                    <a:pt x="235" y="8"/>
                  </a:lnTo>
                  <a:lnTo>
                    <a:pt x="225" y="6"/>
                  </a:lnTo>
                  <a:lnTo>
                    <a:pt x="212" y="10"/>
                  </a:lnTo>
                  <a:lnTo>
                    <a:pt x="198" y="14"/>
                  </a:lnTo>
                  <a:lnTo>
                    <a:pt x="186" y="19"/>
                  </a:lnTo>
                  <a:lnTo>
                    <a:pt x="175" y="25"/>
                  </a:lnTo>
                  <a:lnTo>
                    <a:pt x="164" y="32"/>
                  </a:lnTo>
                  <a:lnTo>
                    <a:pt x="153" y="39"/>
                  </a:lnTo>
                  <a:lnTo>
                    <a:pt x="143" y="46"/>
                  </a:lnTo>
                  <a:lnTo>
                    <a:pt x="135" y="55"/>
                  </a:lnTo>
                  <a:lnTo>
                    <a:pt x="127" y="64"/>
                  </a:lnTo>
                  <a:lnTo>
                    <a:pt x="121" y="73"/>
                  </a:lnTo>
                  <a:lnTo>
                    <a:pt x="114" y="83"/>
                  </a:lnTo>
                  <a:lnTo>
                    <a:pt x="110" y="93"/>
                  </a:lnTo>
                  <a:lnTo>
                    <a:pt x="106" y="103"/>
                  </a:lnTo>
                  <a:lnTo>
                    <a:pt x="103" y="114"/>
                  </a:lnTo>
                  <a:lnTo>
                    <a:pt x="101" y="125"/>
                  </a:lnTo>
                  <a:lnTo>
                    <a:pt x="100" y="136"/>
                  </a:lnTo>
                  <a:lnTo>
                    <a:pt x="0" y="136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50194" name="Oval 20"/>
          <p:cNvSpPr>
            <a:spLocks noChangeArrowheads="1"/>
          </p:cNvSpPr>
          <p:nvPr/>
        </p:nvSpPr>
        <p:spPr bwMode="auto">
          <a:xfrm>
            <a:off x="2413000" y="4870450"/>
            <a:ext cx="500063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2000" b="1"/>
              <a:t>TC</a:t>
            </a:r>
          </a:p>
        </p:txBody>
      </p:sp>
      <p:grpSp>
        <p:nvGrpSpPr>
          <p:cNvPr id="50195" name="Group 23"/>
          <p:cNvGrpSpPr>
            <a:grpSpLocks/>
          </p:cNvGrpSpPr>
          <p:nvPr/>
        </p:nvGrpSpPr>
        <p:grpSpPr bwMode="auto">
          <a:xfrm>
            <a:off x="3205163" y="5014913"/>
            <a:ext cx="860425" cy="1004887"/>
            <a:chOff x="2019" y="3159"/>
            <a:chExt cx="542" cy="633"/>
          </a:xfrm>
        </p:grpSpPr>
        <p:sp>
          <p:nvSpPr>
            <p:cNvPr id="50218" name="Rectangle 21"/>
            <p:cNvSpPr>
              <a:spLocks noChangeArrowheads="1"/>
            </p:cNvSpPr>
            <p:nvPr/>
          </p:nvSpPr>
          <p:spPr bwMode="auto">
            <a:xfrm>
              <a:off x="2019" y="3159"/>
              <a:ext cx="498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SHP</a:t>
              </a:r>
            </a:p>
          </p:txBody>
        </p:sp>
        <p:sp>
          <p:nvSpPr>
            <p:cNvPr id="50219" name="Rectangle 22"/>
            <p:cNvSpPr>
              <a:spLocks noChangeArrowheads="1"/>
            </p:cNvSpPr>
            <p:nvPr/>
          </p:nvSpPr>
          <p:spPr bwMode="auto">
            <a:xfrm>
              <a:off x="2065" y="3557"/>
              <a:ext cx="496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GAP</a:t>
              </a:r>
            </a:p>
          </p:txBody>
        </p:sp>
      </p:grpSp>
      <p:grpSp>
        <p:nvGrpSpPr>
          <p:cNvPr id="50196" name="Group 26"/>
          <p:cNvGrpSpPr>
            <a:grpSpLocks/>
          </p:cNvGrpSpPr>
          <p:nvPr/>
        </p:nvGrpSpPr>
        <p:grpSpPr bwMode="auto">
          <a:xfrm>
            <a:off x="4068763" y="5300663"/>
            <a:ext cx="849312" cy="433387"/>
            <a:chOff x="2563" y="3339"/>
            <a:chExt cx="535" cy="273"/>
          </a:xfrm>
        </p:grpSpPr>
        <p:sp>
          <p:nvSpPr>
            <p:cNvPr id="50216" name="Freeform 24"/>
            <p:cNvSpPr>
              <a:spLocks/>
            </p:cNvSpPr>
            <p:nvPr/>
          </p:nvSpPr>
          <p:spPr bwMode="auto">
            <a:xfrm>
              <a:off x="2563" y="3339"/>
              <a:ext cx="489" cy="137"/>
            </a:xfrm>
            <a:custGeom>
              <a:avLst/>
              <a:gdLst>
                <a:gd name="T0" fmla="*/ 1 w 489"/>
                <a:gd name="T1" fmla="*/ 14 h 137"/>
                <a:gd name="T2" fmla="*/ 8 w 489"/>
                <a:gd name="T3" fmla="*/ 40 h 137"/>
                <a:gd name="T4" fmla="*/ 21 w 489"/>
                <a:gd name="T5" fmla="*/ 65 h 137"/>
                <a:gd name="T6" fmla="*/ 40 w 489"/>
                <a:gd name="T7" fmla="*/ 86 h 137"/>
                <a:gd name="T8" fmla="*/ 51 w 489"/>
                <a:gd name="T9" fmla="*/ 96 h 137"/>
                <a:gd name="T10" fmla="*/ 63 w 489"/>
                <a:gd name="T11" fmla="*/ 105 h 137"/>
                <a:gd name="T12" fmla="*/ 77 w 489"/>
                <a:gd name="T13" fmla="*/ 113 h 137"/>
                <a:gd name="T14" fmla="*/ 91 w 489"/>
                <a:gd name="T15" fmla="*/ 119 h 137"/>
                <a:gd name="T16" fmla="*/ 106 w 489"/>
                <a:gd name="T17" fmla="*/ 125 h 137"/>
                <a:gd name="T18" fmla="*/ 122 w 489"/>
                <a:gd name="T19" fmla="*/ 130 h 137"/>
                <a:gd name="T20" fmla="*/ 138 w 489"/>
                <a:gd name="T21" fmla="*/ 133 h 137"/>
                <a:gd name="T22" fmla="*/ 156 w 489"/>
                <a:gd name="T23" fmla="*/ 135 h 137"/>
                <a:gd name="T24" fmla="*/ 174 w 489"/>
                <a:gd name="T25" fmla="*/ 136 h 137"/>
                <a:gd name="T26" fmla="*/ 288 w 489"/>
                <a:gd name="T27" fmla="*/ 135 h 137"/>
                <a:gd name="T28" fmla="*/ 315 w 489"/>
                <a:gd name="T29" fmla="*/ 132 h 137"/>
                <a:gd name="T30" fmla="*/ 340 w 489"/>
                <a:gd name="T31" fmla="*/ 126 h 137"/>
                <a:gd name="T32" fmla="*/ 364 w 489"/>
                <a:gd name="T33" fmla="*/ 117 h 137"/>
                <a:gd name="T34" fmla="*/ 385 w 489"/>
                <a:gd name="T35" fmla="*/ 105 h 137"/>
                <a:gd name="T36" fmla="*/ 405 w 489"/>
                <a:gd name="T37" fmla="*/ 91 h 137"/>
                <a:gd name="T38" fmla="*/ 420 w 489"/>
                <a:gd name="T39" fmla="*/ 74 h 137"/>
                <a:gd name="T40" fmla="*/ 433 w 489"/>
                <a:gd name="T41" fmla="*/ 55 h 137"/>
                <a:gd name="T42" fmla="*/ 488 w 489"/>
                <a:gd name="T43" fmla="*/ 45 h 137"/>
                <a:gd name="T44" fmla="*/ 289 w 489"/>
                <a:gd name="T45" fmla="*/ 45 h 137"/>
                <a:gd name="T46" fmla="*/ 335 w 489"/>
                <a:gd name="T47" fmla="*/ 53 h 137"/>
                <a:gd name="T48" fmla="*/ 325 w 489"/>
                <a:gd name="T49" fmla="*/ 67 h 137"/>
                <a:gd name="T50" fmla="*/ 315 w 489"/>
                <a:gd name="T51" fmla="*/ 80 h 137"/>
                <a:gd name="T52" fmla="*/ 301 w 489"/>
                <a:gd name="T53" fmla="*/ 93 h 137"/>
                <a:gd name="T54" fmla="*/ 286 w 489"/>
                <a:gd name="T55" fmla="*/ 104 h 137"/>
                <a:gd name="T56" fmla="*/ 270 w 489"/>
                <a:gd name="T57" fmla="*/ 113 h 137"/>
                <a:gd name="T58" fmla="*/ 253 w 489"/>
                <a:gd name="T59" fmla="*/ 121 h 137"/>
                <a:gd name="T60" fmla="*/ 234 w 489"/>
                <a:gd name="T61" fmla="*/ 128 h 137"/>
                <a:gd name="T62" fmla="*/ 210 w 489"/>
                <a:gd name="T63" fmla="*/ 126 h 137"/>
                <a:gd name="T64" fmla="*/ 185 w 489"/>
                <a:gd name="T65" fmla="*/ 117 h 137"/>
                <a:gd name="T66" fmla="*/ 163 w 489"/>
                <a:gd name="T67" fmla="*/ 105 h 137"/>
                <a:gd name="T68" fmla="*/ 143 w 489"/>
                <a:gd name="T69" fmla="*/ 89 h 137"/>
                <a:gd name="T70" fmla="*/ 127 w 489"/>
                <a:gd name="T71" fmla="*/ 72 h 137"/>
                <a:gd name="T72" fmla="*/ 114 w 489"/>
                <a:gd name="T73" fmla="*/ 53 h 137"/>
                <a:gd name="T74" fmla="*/ 106 w 489"/>
                <a:gd name="T75" fmla="*/ 33 h 137"/>
                <a:gd name="T76" fmla="*/ 101 w 489"/>
                <a:gd name="T77" fmla="*/ 11 h 137"/>
                <a:gd name="T78" fmla="*/ 0 w 489"/>
                <a:gd name="T79" fmla="*/ 0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89"/>
                <a:gd name="T121" fmla="*/ 0 h 137"/>
                <a:gd name="T122" fmla="*/ 489 w 489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89" h="137">
                  <a:moveTo>
                    <a:pt x="0" y="0"/>
                  </a:moveTo>
                  <a:lnTo>
                    <a:pt x="1" y="14"/>
                  </a:lnTo>
                  <a:lnTo>
                    <a:pt x="4" y="27"/>
                  </a:lnTo>
                  <a:lnTo>
                    <a:pt x="8" y="40"/>
                  </a:lnTo>
                  <a:lnTo>
                    <a:pt x="14" y="53"/>
                  </a:lnTo>
                  <a:lnTo>
                    <a:pt x="21" y="65"/>
                  </a:lnTo>
                  <a:lnTo>
                    <a:pt x="30" y="76"/>
                  </a:lnTo>
                  <a:lnTo>
                    <a:pt x="40" y="86"/>
                  </a:lnTo>
                  <a:lnTo>
                    <a:pt x="45" y="91"/>
                  </a:lnTo>
                  <a:lnTo>
                    <a:pt x="51" y="96"/>
                  </a:lnTo>
                  <a:lnTo>
                    <a:pt x="57" y="101"/>
                  </a:lnTo>
                  <a:lnTo>
                    <a:pt x="63" y="105"/>
                  </a:lnTo>
                  <a:lnTo>
                    <a:pt x="70" y="109"/>
                  </a:lnTo>
                  <a:lnTo>
                    <a:pt x="77" y="113"/>
                  </a:lnTo>
                  <a:lnTo>
                    <a:pt x="84" y="116"/>
                  </a:lnTo>
                  <a:lnTo>
                    <a:pt x="91" y="119"/>
                  </a:lnTo>
                  <a:lnTo>
                    <a:pt x="99" y="123"/>
                  </a:lnTo>
                  <a:lnTo>
                    <a:pt x="106" y="125"/>
                  </a:lnTo>
                  <a:lnTo>
                    <a:pt x="114" y="128"/>
                  </a:lnTo>
                  <a:lnTo>
                    <a:pt x="122" y="130"/>
                  </a:lnTo>
                  <a:lnTo>
                    <a:pt x="131" y="132"/>
                  </a:lnTo>
                  <a:lnTo>
                    <a:pt x="138" y="133"/>
                  </a:lnTo>
                  <a:lnTo>
                    <a:pt x="147" y="134"/>
                  </a:lnTo>
                  <a:lnTo>
                    <a:pt x="156" y="135"/>
                  </a:lnTo>
                  <a:lnTo>
                    <a:pt x="165" y="136"/>
                  </a:lnTo>
                  <a:lnTo>
                    <a:pt x="174" y="136"/>
                  </a:lnTo>
                  <a:lnTo>
                    <a:pt x="274" y="136"/>
                  </a:lnTo>
                  <a:lnTo>
                    <a:pt x="288" y="135"/>
                  </a:lnTo>
                  <a:lnTo>
                    <a:pt x="301" y="134"/>
                  </a:lnTo>
                  <a:lnTo>
                    <a:pt x="315" y="132"/>
                  </a:lnTo>
                  <a:lnTo>
                    <a:pt x="328" y="129"/>
                  </a:lnTo>
                  <a:lnTo>
                    <a:pt x="340" y="126"/>
                  </a:lnTo>
                  <a:lnTo>
                    <a:pt x="352" y="122"/>
                  </a:lnTo>
                  <a:lnTo>
                    <a:pt x="364" y="117"/>
                  </a:lnTo>
                  <a:lnTo>
                    <a:pt x="375" y="111"/>
                  </a:lnTo>
                  <a:lnTo>
                    <a:pt x="385" y="105"/>
                  </a:lnTo>
                  <a:lnTo>
                    <a:pt x="395" y="98"/>
                  </a:lnTo>
                  <a:lnTo>
                    <a:pt x="405" y="91"/>
                  </a:lnTo>
                  <a:lnTo>
                    <a:pt x="413" y="82"/>
                  </a:lnTo>
                  <a:lnTo>
                    <a:pt x="420" y="74"/>
                  </a:lnTo>
                  <a:lnTo>
                    <a:pt x="427" y="65"/>
                  </a:lnTo>
                  <a:lnTo>
                    <a:pt x="433" y="55"/>
                  </a:lnTo>
                  <a:lnTo>
                    <a:pt x="438" y="45"/>
                  </a:lnTo>
                  <a:lnTo>
                    <a:pt x="488" y="45"/>
                  </a:lnTo>
                  <a:lnTo>
                    <a:pt x="398" y="0"/>
                  </a:lnTo>
                  <a:lnTo>
                    <a:pt x="289" y="45"/>
                  </a:lnTo>
                  <a:lnTo>
                    <a:pt x="339" y="45"/>
                  </a:lnTo>
                  <a:lnTo>
                    <a:pt x="335" y="53"/>
                  </a:lnTo>
                  <a:lnTo>
                    <a:pt x="331" y="60"/>
                  </a:lnTo>
                  <a:lnTo>
                    <a:pt x="325" y="67"/>
                  </a:lnTo>
                  <a:lnTo>
                    <a:pt x="321" y="74"/>
                  </a:lnTo>
                  <a:lnTo>
                    <a:pt x="315" y="80"/>
                  </a:lnTo>
                  <a:lnTo>
                    <a:pt x="308" y="87"/>
                  </a:lnTo>
                  <a:lnTo>
                    <a:pt x="301" y="93"/>
                  </a:lnTo>
                  <a:lnTo>
                    <a:pt x="294" y="98"/>
                  </a:lnTo>
                  <a:lnTo>
                    <a:pt x="286" y="104"/>
                  </a:lnTo>
                  <a:lnTo>
                    <a:pt x="279" y="109"/>
                  </a:lnTo>
                  <a:lnTo>
                    <a:pt x="270" y="113"/>
                  </a:lnTo>
                  <a:lnTo>
                    <a:pt x="261" y="117"/>
                  </a:lnTo>
                  <a:lnTo>
                    <a:pt x="253" y="121"/>
                  </a:lnTo>
                  <a:lnTo>
                    <a:pt x="243" y="125"/>
                  </a:lnTo>
                  <a:lnTo>
                    <a:pt x="234" y="128"/>
                  </a:lnTo>
                  <a:lnTo>
                    <a:pt x="224" y="130"/>
                  </a:lnTo>
                  <a:lnTo>
                    <a:pt x="210" y="126"/>
                  </a:lnTo>
                  <a:lnTo>
                    <a:pt x="197" y="122"/>
                  </a:lnTo>
                  <a:lnTo>
                    <a:pt x="185" y="117"/>
                  </a:lnTo>
                  <a:lnTo>
                    <a:pt x="174" y="111"/>
                  </a:lnTo>
                  <a:lnTo>
                    <a:pt x="163" y="105"/>
                  </a:lnTo>
                  <a:lnTo>
                    <a:pt x="153" y="97"/>
                  </a:lnTo>
                  <a:lnTo>
                    <a:pt x="143" y="89"/>
                  </a:lnTo>
                  <a:lnTo>
                    <a:pt x="135" y="81"/>
                  </a:lnTo>
                  <a:lnTo>
                    <a:pt x="127" y="72"/>
                  </a:lnTo>
                  <a:lnTo>
                    <a:pt x="120" y="63"/>
                  </a:lnTo>
                  <a:lnTo>
                    <a:pt x="114" y="53"/>
                  </a:lnTo>
                  <a:lnTo>
                    <a:pt x="110" y="43"/>
                  </a:lnTo>
                  <a:lnTo>
                    <a:pt x="106" y="33"/>
                  </a:lnTo>
                  <a:lnTo>
                    <a:pt x="102" y="22"/>
                  </a:lnTo>
                  <a:lnTo>
                    <a:pt x="101" y="11"/>
                  </a:lnTo>
                  <a:lnTo>
                    <a:pt x="100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50217" name="Freeform 25"/>
            <p:cNvSpPr>
              <a:spLocks/>
            </p:cNvSpPr>
            <p:nvPr/>
          </p:nvSpPr>
          <p:spPr bwMode="auto">
            <a:xfrm>
              <a:off x="2608" y="3475"/>
              <a:ext cx="490" cy="137"/>
            </a:xfrm>
            <a:custGeom>
              <a:avLst/>
              <a:gdLst>
                <a:gd name="T0" fmla="*/ 1 w 490"/>
                <a:gd name="T1" fmla="*/ 122 h 137"/>
                <a:gd name="T2" fmla="*/ 8 w 490"/>
                <a:gd name="T3" fmla="*/ 96 h 137"/>
                <a:gd name="T4" fmla="*/ 21 w 490"/>
                <a:gd name="T5" fmla="*/ 71 h 137"/>
                <a:gd name="T6" fmla="*/ 40 w 490"/>
                <a:gd name="T7" fmla="*/ 50 h 137"/>
                <a:gd name="T8" fmla="*/ 51 w 490"/>
                <a:gd name="T9" fmla="*/ 40 h 137"/>
                <a:gd name="T10" fmla="*/ 64 w 490"/>
                <a:gd name="T11" fmla="*/ 31 h 137"/>
                <a:gd name="T12" fmla="*/ 77 w 490"/>
                <a:gd name="T13" fmla="*/ 23 h 137"/>
                <a:gd name="T14" fmla="*/ 91 w 490"/>
                <a:gd name="T15" fmla="*/ 16 h 137"/>
                <a:gd name="T16" fmla="*/ 107 w 490"/>
                <a:gd name="T17" fmla="*/ 11 h 137"/>
                <a:gd name="T18" fmla="*/ 122 w 490"/>
                <a:gd name="T19" fmla="*/ 6 h 137"/>
                <a:gd name="T20" fmla="*/ 140 w 490"/>
                <a:gd name="T21" fmla="*/ 3 h 137"/>
                <a:gd name="T22" fmla="*/ 157 w 490"/>
                <a:gd name="T23" fmla="*/ 1 h 137"/>
                <a:gd name="T24" fmla="*/ 175 w 490"/>
                <a:gd name="T25" fmla="*/ 0 h 137"/>
                <a:gd name="T26" fmla="*/ 288 w 490"/>
                <a:gd name="T27" fmla="*/ 0 h 137"/>
                <a:gd name="T28" fmla="*/ 314 w 490"/>
                <a:gd name="T29" fmla="*/ 4 h 137"/>
                <a:gd name="T30" fmla="*/ 340 w 490"/>
                <a:gd name="T31" fmla="*/ 10 h 137"/>
                <a:gd name="T32" fmla="*/ 364 w 490"/>
                <a:gd name="T33" fmla="*/ 19 h 137"/>
                <a:gd name="T34" fmla="*/ 386 w 490"/>
                <a:gd name="T35" fmla="*/ 31 h 137"/>
                <a:gd name="T36" fmla="*/ 405 w 490"/>
                <a:gd name="T37" fmla="*/ 46 h 137"/>
                <a:gd name="T38" fmla="*/ 421 w 490"/>
                <a:gd name="T39" fmla="*/ 62 h 137"/>
                <a:gd name="T40" fmla="*/ 434 w 490"/>
                <a:gd name="T41" fmla="*/ 81 h 137"/>
                <a:gd name="T42" fmla="*/ 489 w 490"/>
                <a:gd name="T43" fmla="*/ 91 h 137"/>
                <a:gd name="T44" fmla="*/ 289 w 490"/>
                <a:gd name="T45" fmla="*/ 91 h 137"/>
                <a:gd name="T46" fmla="*/ 335 w 490"/>
                <a:gd name="T47" fmla="*/ 83 h 137"/>
                <a:gd name="T48" fmla="*/ 326 w 490"/>
                <a:gd name="T49" fmla="*/ 69 h 137"/>
                <a:gd name="T50" fmla="*/ 315 w 490"/>
                <a:gd name="T51" fmla="*/ 55 h 137"/>
                <a:gd name="T52" fmla="*/ 302 w 490"/>
                <a:gd name="T53" fmla="*/ 43 h 137"/>
                <a:gd name="T54" fmla="*/ 288 w 490"/>
                <a:gd name="T55" fmla="*/ 32 h 137"/>
                <a:gd name="T56" fmla="*/ 271 w 490"/>
                <a:gd name="T57" fmla="*/ 23 h 137"/>
                <a:gd name="T58" fmla="*/ 254 w 490"/>
                <a:gd name="T59" fmla="*/ 15 h 137"/>
                <a:gd name="T60" fmla="*/ 235 w 490"/>
                <a:gd name="T61" fmla="*/ 8 h 137"/>
                <a:gd name="T62" fmla="*/ 212 w 490"/>
                <a:gd name="T63" fmla="*/ 10 h 137"/>
                <a:gd name="T64" fmla="*/ 186 w 490"/>
                <a:gd name="T65" fmla="*/ 19 h 137"/>
                <a:gd name="T66" fmla="*/ 164 w 490"/>
                <a:gd name="T67" fmla="*/ 32 h 137"/>
                <a:gd name="T68" fmla="*/ 143 w 490"/>
                <a:gd name="T69" fmla="*/ 46 h 137"/>
                <a:gd name="T70" fmla="*/ 127 w 490"/>
                <a:gd name="T71" fmla="*/ 64 h 137"/>
                <a:gd name="T72" fmla="*/ 114 w 490"/>
                <a:gd name="T73" fmla="*/ 83 h 137"/>
                <a:gd name="T74" fmla="*/ 106 w 490"/>
                <a:gd name="T75" fmla="*/ 103 h 137"/>
                <a:gd name="T76" fmla="*/ 101 w 490"/>
                <a:gd name="T77" fmla="*/ 125 h 137"/>
                <a:gd name="T78" fmla="*/ 0 w 490"/>
                <a:gd name="T79" fmla="*/ 136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0"/>
                <a:gd name="T121" fmla="*/ 0 h 137"/>
                <a:gd name="T122" fmla="*/ 490 w 490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0" h="137">
                  <a:moveTo>
                    <a:pt x="0" y="136"/>
                  </a:moveTo>
                  <a:lnTo>
                    <a:pt x="1" y="122"/>
                  </a:lnTo>
                  <a:lnTo>
                    <a:pt x="4" y="109"/>
                  </a:lnTo>
                  <a:lnTo>
                    <a:pt x="8" y="96"/>
                  </a:lnTo>
                  <a:lnTo>
                    <a:pt x="13" y="83"/>
                  </a:lnTo>
                  <a:lnTo>
                    <a:pt x="21" y="71"/>
                  </a:lnTo>
                  <a:lnTo>
                    <a:pt x="30" y="60"/>
                  </a:lnTo>
                  <a:lnTo>
                    <a:pt x="40" y="50"/>
                  </a:lnTo>
                  <a:lnTo>
                    <a:pt x="45" y="44"/>
                  </a:lnTo>
                  <a:lnTo>
                    <a:pt x="51" y="40"/>
                  </a:lnTo>
                  <a:lnTo>
                    <a:pt x="57" y="35"/>
                  </a:lnTo>
                  <a:lnTo>
                    <a:pt x="64" y="31"/>
                  </a:lnTo>
                  <a:lnTo>
                    <a:pt x="70" y="27"/>
                  </a:lnTo>
                  <a:lnTo>
                    <a:pt x="77" y="23"/>
                  </a:lnTo>
                  <a:lnTo>
                    <a:pt x="84" y="20"/>
                  </a:lnTo>
                  <a:lnTo>
                    <a:pt x="91" y="16"/>
                  </a:lnTo>
                  <a:lnTo>
                    <a:pt x="99" y="13"/>
                  </a:lnTo>
                  <a:lnTo>
                    <a:pt x="107" y="11"/>
                  </a:lnTo>
                  <a:lnTo>
                    <a:pt x="114" y="8"/>
                  </a:lnTo>
                  <a:lnTo>
                    <a:pt x="122" y="6"/>
                  </a:lnTo>
                  <a:lnTo>
                    <a:pt x="131" y="4"/>
                  </a:lnTo>
                  <a:lnTo>
                    <a:pt x="140" y="3"/>
                  </a:lnTo>
                  <a:lnTo>
                    <a:pt x="148" y="2"/>
                  </a:lnTo>
                  <a:lnTo>
                    <a:pt x="157" y="1"/>
                  </a:lnTo>
                  <a:lnTo>
                    <a:pt x="165" y="0"/>
                  </a:lnTo>
                  <a:lnTo>
                    <a:pt x="175" y="0"/>
                  </a:lnTo>
                  <a:lnTo>
                    <a:pt x="274" y="0"/>
                  </a:lnTo>
                  <a:lnTo>
                    <a:pt x="288" y="0"/>
                  </a:lnTo>
                  <a:lnTo>
                    <a:pt x="301" y="2"/>
                  </a:lnTo>
                  <a:lnTo>
                    <a:pt x="314" y="4"/>
                  </a:lnTo>
                  <a:lnTo>
                    <a:pt x="328" y="7"/>
                  </a:lnTo>
                  <a:lnTo>
                    <a:pt x="340" y="10"/>
                  </a:lnTo>
                  <a:lnTo>
                    <a:pt x="352" y="14"/>
                  </a:lnTo>
                  <a:lnTo>
                    <a:pt x="364" y="19"/>
                  </a:lnTo>
                  <a:lnTo>
                    <a:pt x="375" y="25"/>
                  </a:lnTo>
                  <a:lnTo>
                    <a:pt x="386" y="31"/>
                  </a:lnTo>
                  <a:lnTo>
                    <a:pt x="395" y="38"/>
                  </a:lnTo>
                  <a:lnTo>
                    <a:pt x="405" y="46"/>
                  </a:lnTo>
                  <a:lnTo>
                    <a:pt x="413" y="53"/>
                  </a:lnTo>
                  <a:lnTo>
                    <a:pt x="421" y="62"/>
                  </a:lnTo>
                  <a:lnTo>
                    <a:pt x="428" y="71"/>
                  </a:lnTo>
                  <a:lnTo>
                    <a:pt x="434" y="81"/>
                  </a:lnTo>
                  <a:lnTo>
                    <a:pt x="439" y="91"/>
                  </a:lnTo>
                  <a:lnTo>
                    <a:pt x="489" y="91"/>
                  </a:lnTo>
                  <a:lnTo>
                    <a:pt x="399" y="136"/>
                  </a:lnTo>
                  <a:lnTo>
                    <a:pt x="289" y="91"/>
                  </a:lnTo>
                  <a:lnTo>
                    <a:pt x="339" y="91"/>
                  </a:lnTo>
                  <a:lnTo>
                    <a:pt x="335" y="83"/>
                  </a:lnTo>
                  <a:lnTo>
                    <a:pt x="331" y="76"/>
                  </a:lnTo>
                  <a:lnTo>
                    <a:pt x="326" y="69"/>
                  </a:lnTo>
                  <a:lnTo>
                    <a:pt x="321" y="62"/>
                  </a:lnTo>
                  <a:lnTo>
                    <a:pt x="315" y="55"/>
                  </a:lnTo>
                  <a:lnTo>
                    <a:pt x="309" y="49"/>
                  </a:lnTo>
                  <a:lnTo>
                    <a:pt x="302" y="43"/>
                  </a:lnTo>
                  <a:lnTo>
                    <a:pt x="295" y="38"/>
                  </a:lnTo>
                  <a:lnTo>
                    <a:pt x="288" y="32"/>
                  </a:lnTo>
                  <a:lnTo>
                    <a:pt x="280" y="27"/>
                  </a:lnTo>
                  <a:lnTo>
                    <a:pt x="271" y="23"/>
                  </a:lnTo>
                  <a:lnTo>
                    <a:pt x="263" y="19"/>
                  </a:lnTo>
                  <a:lnTo>
                    <a:pt x="254" y="15"/>
                  </a:lnTo>
                  <a:lnTo>
                    <a:pt x="245" y="11"/>
                  </a:lnTo>
                  <a:lnTo>
                    <a:pt x="235" y="8"/>
                  </a:lnTo>
                  <a:lnTo>
                    <a:pt x="225" y="6"/>
                  </a:lnTo>
                  <a:lnTo>
                    <a:pt x="212" y="10"/>
                  </a:lnTo>
                  <a:lnTo>
                    <a:pt x="198" y="14"/>
                  </a:lnTo>
                  <a:lnTo>
                    <a:pt x="186" y="19"/>
                  </a:lnTo>
                  <a:lnTo>
                    <a:pt x="175" y="25"/>
                  </a:lnTo>
                  <a:lnTo>
                    <a:pt x="164" y="32"/>
                  </a:lnTo>
                  <a:lnTo>
                    <a:pt x="153" y="39"/>
                  </a:lnTo>
                  <a:lnTo>
                    <a:pt x="143" y="46"/>
                  </a:lnTo>
                  <a:lnTo>
                    <a:pt x="135" y="55"/>
                  </a:lnTo>
                  <a:lnTo>
                    <a:pt x="127" y="64"/>
                  </a:lnTo>
                  <a:lnTo>
                    <a:pt x="121" y="73"/>
                  </a:lnTo>
                  <a:lnTo>
                    <a:pt x="114" y="83"/>
                  </a:lnTo>
                  <a:lnTo>
                    <a:pt x="110" y="93"/>
                  </a:lnTo>
                  <a:lnTo>
                    <a:pt x="106" y="103"/>
                  </a:lnTo>
                  <a:lnTo>
                    <a:pt x="103" y="114"/>
                  </a:lnTo>
                  <a:lnTo>
                    <a:pt x="101" y="125"/>
                  </a:lnTo>
                  <a:lnTo>
                    <a:pt x="100" y="136"/>
                  </a:lnTo>
                  <a:lnTo>
                    <a:pt x="0" y="136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0197" name="Group 29"/>
          <p:cNvGrpSpPr>
            <a:grpSpLocks/>
          </p:cNvGrpSpPr>
          <p:nvPr/>
        </p:nvGrpSpPr>
        <p:grpSpPr bwMode="auto">
          <a:xfrm>
            <a:off x="5005388" y="5014913"/>
            <a:ext cx="860425" cy="1004887"/>
            <a:chOff x="3153" y="3159"/>
            <a:chExt cx="542" cy="633"/>
          </a:xfrm>
        </p:grpSpPr>
        <p:sp>
          <p:nvSpPr>
            <p:cNvPr id="50214" name="Rectangle 27"/>
            <p:cNvSpPr>
              <a:spLocks noChangeArrowheads="1"/>
            </p:cNvSpPr>
            <p:nvPr/>
          </p:nvSpPr>
          <p:spPr bwMode="auto">
            <a:xfrm>
              <a:off x="3153" y="3159"/>
              <a:ext cx="498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FP</a:t>
              </a:r>
            </a:p>
          </p:txBody>
        </p:sp>
        <p:sp>
          <p:nvSpPr>
            <p:cNvPr id="50215" name="Rectangle 28"/>
            <p:cNvSpPr>
              <a:spLocks noChangeArrowheads="1"/>
            </p:cNvSpPr>
            <p:nvPr/>
          </p:nvSpPr>
          <p:spPr bwMode="auto">
            <a:xfrm>
              <a:off x="3199" y="3557"/>
              <a:ext cx="496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EP</a:t>
              </a:r>
            </a:p>
          </p:txBody>
        </p:sp>
      </p:grpSp>
      <p:sp>
        <p:nvSpPr>
          <p:cNvPr id="50198" name="Oval 30"/>
          <p:cNvSpPr>
            <a:spLocks noChangeArrowheads="1"/>
          </p:cNvSpPr>
          <p:nvPr/>
        </p:nvSpPr>
        <p:spPr bwMode="auto">
          <a:xfrm>
            <a:off x="4213225" y="4870450"/>
            <a:ext cx="500063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2000" b="1"/>
              <a:t>TA</a:t>
            </a:r>
          </a:p>
        </p:txBody>
      </p:sp>
      <p:sp>
        <p:nvSpPr>
          <p:cNvPr id="50199" name="Rectangle 31"/>
          <p:cNvSpPr>
            <a:spLocks noChangeArrowheads="1"/>
          </p:cNvSpPr>
          <p:nvPr/>
        </p:nvSpPr>
        <p:spPr bwMode="auto">
          <a:xfrm>
            <a:off x="6011863" y="5589588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+</a:t>
            </a:r>
          </a:p>
        </p:txBody>
      </p:sp>
      <p:sp>
        <p:nvSpPr>
          <p:cNvPr id="50200" name="Rectangle 32"/>
          <p:cNvSpPr>
            <a:spLocks noChangeArrowheads="1"/>
          </p:cNvSpPr>
          <p:nvPr/>
        </p:nvSpPr>
        <p:spPr bwMode="auto">
          <a:xfrm>
            <a:off x="6375400" y="5646738"/>
            <a:ext cx="787400" cy="3730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XP</a:t>
            </a:r>
          </a:p>
        </p:txBody>
      </p:sp>
      <p:grpSp>
        <p:nvGrpSpPr>
          <p:cNvPr id="50201" name="Group 35"/>
          <p:cNvGrpSpPr>
            <a:grpSpLocks/>
          </p:cNvGrpSpPr>
          <p:nvPr/>
        </p:nvGrpSpPr>
        <p:grpSpPr bwMode="auto">
          <a:xfrm>
            <a:off x="7813675" y="5014913"/>
            <a:ext cx="860425" cy="1004887"/>
            <a:chOff x="4922" y="3159"/>
            <a:chExt cx="542" cy="633"/>
          </a:xfrm>
        </p:grpSpPr>
        <p:sp>
          <p:nvSpPr>
            <p:cNvPr id="50212" name="Rectangle 33"/>
            <p:cNvSpPr>
              <a:spLocks noChangeArrowheads="1"/>
            </p:cNvSpPr>
            <p:nvPr/>
          </p:nvSpPr>
          <p:spPr bwMode="auto">
            <a:xfrm>
              <a:off x="4922" y="3159"/>
              <a:ext cx="498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FP</a:t>
              </a:r>
            </a:p>
          </p:txBody>
        </p:sp>
        <p:sp>
          <p:nvSpPr>
            <p:cNvPr id="50213" name="Rectangle 34"/>
            <p:cNvSpPr>
              <a:spLocks noChangeArrowheads="1"/>
            </p:cNvSpPr>
            <p:nvPr/>
          </p:nvSpPr>
          <p:spPr bwMode="auto">
            <a:xfrm>
              <a:off x="4968" y="3557"/>
              <a:ext cx="496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GA P</a:t>
              </a:r>
            </a:p>
          </p:txBody>
        </p:sp>
      </p:grpSp>
      <p:sp>
        <p:nvSpPr>
          <p:cNvPr id="50202" name="Line 36"/>
          <p:cNvSpPr>
            <a:spLocks noChangeShapeType="1"/>
          </p:cNvSpPr>
          <p:nvPr/>
        </p:nvSpPr>
        <p:spPr bwMode="auto">
          <a:xfrm>
            <a:off x="7235825" y="5805488"/>
            <a:ext cx="4333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203" name="Oval 37"/>
          <p:cNvSpPr>
            <a:spLocks noChangeArrowheads="1"/>
          </p:cNvSpPr>
          <p:nvPr/>
        </p:nvSpPr>
        <p:spPr bwMode="auto">
          <a:xfrm>
            <a:off x="7165975" y="5230813"/>
            <a:ext cx="500063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2000" b="1"/>
              <a:t>TC</a:t>
            </a:r>
          </a:p>
        </p:txBody>
      </p:sp>
      <p:sp>
        <p:nvSpPr>
          <p:cNvPr id="50204" name="Rectangle 38"/>
          <p:cNvSpPr>
            <a:spLocks noChangeArrowheads="1"/>
          </p:cNvSpPr>
          <p:nvPr/>
        </p:nvSpPr>
        <p:spPr bwMode="auto">
          <a:xfrm>
            <a:off x="8101013" y="5300663"/>
            <a:ext cx="296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+</a:t>
            </a:r>
          </a:p>
        </p:txBody>
      </p:sp>
      <p:sp>
        <p:nvSpPr>
          <p:cNvPr id="50205" name="Line 39"/>
          <p:cNvSpPr>
            <a:spLocks noChangeShapeType="1"/>
          </p:cNvSpPr>
          <p:nvPr/>
        </p:nvSpPr>
        <p:spPr bwMode="auto">
          <a:xfrm flipH="1">
            <a:off x="7235825" y="5949950"/>
            <a:ext cx="3603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206" name="Rectangle 40"/>
          <p:cNvSpPr>
            <a:spLocks noChangeArrowheads="1"/>
          </p:cNvSpPr>
          <p:nvPr/>
        </p:nvSpPr>
        <p:spPr bwMode="auto">
          <a:xfrm>
            <a:off x="6732588" y="4724400"/>
            <a:ext cx="730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PPT</a:t>
            </a:r>
          </a:p>
        </p:txBody>
      </p:sp>
      <p:sp>
        <p:nvSpPr>
          <p:cNvPr id="50207" name="Rectangle 41"/>
          <p:cNvSpPr>
            <a:spLocks noChangeArrowheads="1"/>
          </p:cNvSpPr>
          <p:nvPr/>
        </p:nvSpPr>
        <p:spPr bwMode="auto">
          <a:xfrm>
            <a:off x="2628900" y="2838450"/>
            <a:ext cx="719138" cy="373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PGL</a:t>
            </a:r>
          </a:p>
        </p:txBody>
      </p:sp>
      <p:sp>
        <p:nvSpPr>
          <p:cNvPr id="50208" name="Rectangle 42"/>
          <p:cNvSpPr>
            <a:spLocks noChangeArrowheads="1"/>
          </p:cNvSpPr>
          <p:nvPr/>
        </p:nvSpPr>
        <p:spPr bwMode="auto">
          <a:xfrm>
            <a:off x="4286250" y="2838450"/>
            <a:ext cx="719138" cy="373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PGN</a:t>
            </a:r>
          </a:p>
        </p:txBody>
      </p:sp>
      <p:sp>
        <p:nvSpPr>
          <p:cNvPr id="50209" name="Rectangle 43"/>
          <p:cNvSpPr>
            <a:spLocks noChangeArrowheads="1"/>
          </p:cNvSpPr>
          <p:nvPr/>
        </p:nvSpPr>
        <p:spPr bwMode="auto">
          <a:xfrm>
            <a:off x="5797550" y="2838450"/>
            <a:ext cx="719138" cy="373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RLP</a:t>
            </a:r>
          </a:p>
        </p:txBody>
      </p:sp>
      <p:sp>
        <p:nvSpPr>
          <p:cNvPr id="50210" name="Rectangle 44"/>
          <p:cNvSpPr>
            <a:spLocks noChangeArrowheads="1"/>
          </p:cNvSpPr>
          <p:nvPr/>
        </p:nvSpPr>
        <p:spPr bwMode="auto">
          <a:xfrm>
            <a:off x="7165975" y="2782888"/>
            <a:ext cx="1652588" cy="715962"/>
          </a:xfrm>
          <a:prstGeom prst="rect">
            <a:avLst/>
          </a:prstGeom>
          <a:solidFill>
            <a:srgbClr val="DDDDDD">
              <a:alpha val="3803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0211" name="Rectangle 45"/>
          <p:cNvSpPr>
            <a:spLocks noChangeArrowheads="1"/>
          </p:cNvSpPr>
          <p:nvPr/>
        </p:nvSpPr>
        <p:spPr bwMode="auto">
          <a:xfrm>
            <a:off x="914400" y="5410200"/>
            <a:ext cx="542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+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b="1" dirty="0" smtClean="0">
                <a:solidFill>
                  <a:schemeClr val="tx2"/>
                </a:solidFill>
              </a:rPr>
              <a:t>Esquema de la Vía de las Pentosas</a:t>
            </a:r>
            <a:br>
              <a:rPr lang="es-ES" altLang="es-AR" b="1" dirty="0" smtClean="0">
                <a:solidFill>
                  <a:schemeClr val="tx2"/>
                </a:solidFill>
              </a:rPr>
            </a:b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7716284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0"/>
            <a:ext cx="55483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4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Relación con la glicólisis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 smtClean="0"/>
              <a:t>Tejidos </a:t>
            </a:r>
            <a:r>
              <a:rPr lang="es-AR" dirty="0" err="1" smtClean="0"/>
              <a:t>biosintéticos</a:t>
            </a:r>
            <a:r>
              <a:rPr lang="es-AR" dirty="0" smtClean="0"/>
              <a:t>, con alto requerimiento de NADPH, tienen activa la fase oxidativa.</a:t>
            </a:r>
          </a:p>
          <a:p>
            <a:r>
              <a:rPr lang="es-AR" dirty="0" smtClean="0"/>
              <a:t>Para evitar la acumulación de ribosa 5P: por la fase no oxidativa se generan Fructosa 6P y </a:t>
            </a:r>
            <a:r>
              <a:rPr lang="es-AR" dirty="0" err="1" smtClean="0"/>
              <a:t>Gliceraldehído</a:t>
            </a:r>
            <a:r>
              <a:rPr lang="es-AR" dirty="0" smtClean="0"/>
              <a:t> 3P, estos pueden ser oxidados por la glicólisis.</a:t>
            </a:r>
          </a:p>
          <a:p>
            <a:r>
              <a:rPr lang="es-AR" dirty="0" smtClean="0"/>
              <a:t>En tejidos donde se requiera solo de ribosa 5P: se obtiene a través de las reacciones de la fase no oxidativa utilizando intermediarios de la glicólisis (no actúa la fase oxidativa).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24797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654</Words>
  <Application>Microsoft Office PowerPoint</Application>
  <PresentationFormat>Presentación en pantalla (4:3)</PresentationFormat>
  <Paragraphs>235</Paragraphs>
  <Slides>26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7" baseType="lpstr">
      <vt:lpstr>Tema de Office</vt:lpstr>
      <vt:lpstr>Presentación de PowerPoint</vt:lpstr>
      <vt:lpstr>VIA DE LAS PENTOSAS</vt:lpstr>
      <vt:lpstr>CARACTERISTICAS DE LAS REACCIONES DE LA VIA DE LAS PENTOSAS</vt:lpstr>
      <vt:lpstr>REACCIONES DE LA FASE OXIDATIVA</vt:lpstr>
      <vt:lpstr>REACCIONES DE LA FASE                     NO OXIDATIVA</vt:lpstr>
      <vt:lpstr>Presentación de PowerPoint</vt:lpstr>
      <vt:lpstr>Esquema de la Vía de las Pentosas </vt:lpstr>
      <vt:lpstr>Presentación de PowerPoint</vt:lpstr>
      <vt:lpstr>Relación con la glicólisis </vt:lpstr>
      <vt:lpstr>Importancia de la vía de las pentosas en el eritrocito</vt:lpstr>
      <vt:lpstr>Presentación de PowerPoint</vt:lpstr>
      <vt:lpstr>   </vt:lpstr>
      <vt:lpstr>BIOSINTESIS DE FOSFOENOLPIRUVATO</vt:lpstr>
      <vt:lpstr>Presentación de PowerPoint</vt:lpstr>
      <vt:lpstr> FRUCTOSA-1,6-BISFOSFATASA </vt:lpstr>
      <vt:lpstr>Presentación de PowerPoint</vt:lpstr>
      <vt:lpstr>Presentación de PowerPoint</vt:lpstr>
      <vt:lpstr>Presentación de PowerPoint</vt:lpstr>
      <vt:lpstr>ETAPAS DE LA GLUCONEOGENESIS</vt:lpstr>
      <vt:lpstr>GASTO DE ENERGIA EN LA GLUCONEOGENESIS</vt:lpstr>
      <vt:lpstr> GLUCOSA A PARTIR DE GLUCOSA-6-FOSFATO </vt:lpstr>
      <vt:lpstr>Presentación de PowerPoint</vt:lpstr>
      <vt:lpstr>Presentación de PowerPoint</vt:lpstr>
      <vt:lpstr>REGULACIÓN DE LA GLUCONEOGÉNESIS</vt:lpstr>
      <vt:lpstr>Presentación de PowerPoint</vt:lpstr>
      <vt:lpstr>CICLO DE CORI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ethel</dc:creator>
  <cp:lastModifiedBy>ethel</cp:lastModifiedBy>
  <cp:revision>19</cp:revision>
  <dcterms:created xsi:type="dcterms:W3CDTF">2015-04-15T20:01:46Z</dcterms:created>
  <dcterms:modified xsi:type="dcterms:W3CDTF">2015-04-16T15:43:00Z</dcterms:modified>
</cp:coreProperties>
</file>